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56" r:id="rId3"/>
    <p:sldId id="257" r:id="rId4"/>
    <p:sldId id="263" r:id="rId5"/>
    <p:sldId id="258" r:id="rId6"/>
    <p:sldId id="259" r:id="rId7"/>
    <p:sldId id="264" r:id="rId8"/>
    <p:sldId id="265" r:id="rId9"/>
    <p:sldId id="262" r:id="rId10"/>
    <p:sldId id="276" r:id="rId11"/>
    <p:sldId id="278" r:id="rId12"/>
    <p:sldId id="277" r:id="rId13"/>
    <p:sldId id="266" r:id="rId14"/>
    <p:sldId id="279" r:id="rId15"/>
    <p:sldId id="26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AD3"/>
    <a:srgbClr val="F67280"/>
    <a:srgbClr val="AA96DA"/>
    <a:srgbClr val="FFFFD2"/>
    <a:srgbClr val="A8D8EA"/>
    <a:srgbClr val="35477D"/>
    <a:srgbClr val="6C5B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0" autoAdjust="0"/>
    <p:restoredTop sz="94660"/>
  </p:normalViewPr>
  <p:slideViewPr>
    <p:cSldViewPr snapToGrid="0">
      <p:cViewPr varScale="1">
        <p:scale>
          <a:sx n="95" d="100"/>
          <a:sy n="95" d="100"/>
        </p:scale>
        <p:origin x="5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D4BC7B-822F-4D20-A2C1-EDCF08DEECA7}" type="datetimeFigureOut">
              <a:rPr lang="zh-CN" altLang="en-US" smtClean="0"/>
              <a:t>2019/6/20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015CD7-E7CB-46FD-8BF8-8CAF4EEDDF6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15CD7-E7CB-46FD-8BF8-8CAF4EEDDF6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D4BC7B-822F-4D20-A2C1-EDCF08DEECA7}" type="datetimeFigureOut">
              <a:rPr lang="zh-CN" altLang="en-US" smtClean="0"/>
              <a:t>2019/6/20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15CD7-E7CB-46FD-8BF8-8CAF4EEDDF6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11" name="文本框 10"/>
          <p:cNvSpPr txBox="1"/>
          <p:nvPr/>
        </p:nvSpPr>
        <p:spPr>
          <a:xfrm>
            <a:off x="5210908" y="2823163"/>
            <a:ext cx="6358597" cy="1198880"/>
          </a:xfrm>
          <a:prstGeom prst="rect">
            <a:avLst/>
          </a:prstGeom>
          <a:noFill/>
        </p:spPr>
        <p:txBody>
          <a:bodyPr wrap="square" rtlCol="0">
            <a:spAutoFit/>
          </a:bodyPr>
          <a:lstStyle/>
          <a:p>
            <a:r>
              <a:rPr lang="en-US" altLang="zh-CN" sz="7200" dirty="0">
                <a:solidFill>
                  <a:srgbClr val="FFFFD2"/>
                </a:solidFill>
                <a:latin typeface="Berlin Sans FB Demi" panose="020E0802020502020306" pitchFamily="34" charset="0"/>
              </a:rPr>
              <a:t>Othello</a:t>
            </a:r>
          </a:p>
        </p:txBody>
      </p:sp>
      <p:sp>
        <p:nvSpPr>
          <p:cNvPr id="12" name="文本框 11"/>
          <p:cNvSpPr txBox="1"/>
          <p:nvPr/>
        </p:nvSpPr>
        <p:spPr>
          <a:xfrm>
            <a:off x="5924723" y="4752151"/>
            <a:ext cx="4023360" cy="584775"/>
          </a:xfrm>
          <a:prstGeom prst="rect">
            <a:avLst/>
          </a:prstGeom>
          <a:noFill/>
        </p:spPr>
        <p:txBody>
          <a:bodyPr wrap="square" rtlCol="0">
            <a:spAutoFit/>
          </a:bodyPr>
          <a:lstStyle/>
          <a:p>
            <a:pPr algn="r"/>
            <a:r>
              <a:rPr lang="zh-CN" altLang="en-US" sz="3200" dirty="0">
                <a:solidFill>
                  <a:srgbClr val="FFFFD2"/>
                </a:solidFill>
                <a:latin typeface="Constantia" panose="02030602050306030303" pitchFamily="18" charset="0"/>
                <a:cs typeface="Aharoni" panose="02010803020104030203" pitchFamily="2" charset="-79"/>
              </a:rPr>
              <a:t>施若男</a:t>
            </a:r>
            <a:r>
              <a:rPr lang="en-US" altLang="zh-CN" sz="3200" dirty="0">
                <a:solidFill>
                  <a:srgbClr val="FFFFD2"/>
                </a:solidFill>
                <a:latin typeface="Constantia" panose="02030602050306030303" pitchFamily="18" charset="0"/>
                <a:cs typeface="Aharoni" panose="02010803020104030203" pitchFamily="2" charset="-79"/>
              </a:rPr>
              <a:t>	</a:t>
            </a:r>
            <a:r>
              <a:rPr lang="zh-CN" altLang="en-US" sz="3200" dirty="0">
                <a:solidFill>
                  <a:srgbClr val="FFFFD2"/>
                </a:solidFill>
                <a:latin typeface="Constantia" panose="02030602050306030303" pitchFamily="18" charset="0"/>
                <a:cs typeface="Aharoni" panose="02010803020104030203" pitchFamily="2" charset="-79"/>
              </a:rPr>
              <a:t>刘丹琪</a:t>
            </a:r>
          </a:p>
        </p:txBody>
      </p:sp>
      <p:sp>
        <p:nvSpPr>
          <p:cNvPr id="13" name="斜纹 12"/>
          <p:cNvSpPr/>
          <p:nvPr/>
        </p:nvSpPr>
        <p:spPr>
          <a:xfrm>
            <a:off x="0" y="0"/>
            <a:ext cx="6858000" cy="6858000"/>
          </a:xfrm>
          <a:prstGeom prst="diagStripe">
            <a:avLst/>
          </a:prstGeom>
          <a:solidFill>
            <a:srgbClr val="AA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斜纹 13"/>
          <p:cNvSpPr/>
          <p:nvPr/>
        </p:nvSpPr>
        <p:spPr>
          <a:xfrm>
            <a:off x="3529819" y="-18758"/>
            <a:ext cx="3362179" cy="3362179"/>
          </a:xfrm>
          <a:prstGeom prst="diagStripe">
            <a:avLst/>
          </a:prstGeom>
          <a:solidFill>
            <a:srgbClr val="FC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a:extLst>
              <a:ext uri="{FF2B5EF4-FFF2-40B4-BE49-F238E27FC236}">
                <a16:creationId xmlns:a16="http://schemas.microsoft.com/office/drawing/2014/main" id="{8639EEE8-75B7-D140-AB4E-41D3E5BCAA3C}"/>
              </a:ext>
            </a:extLst>
          </p:cNvPr>
          <p:cNvSpPr txBox="1"/>
          <p:nvPr/>
        </p:nvSpPr>
        <p:spPr>
          <a:xfrm>
            <a:off x="5924723" y="4022043"/>
            <a:ext cx="4222307" cy="707886"/>
          </a:xfrm>
          <a:prstGeom prst="rect">
            <a:avLst/>
          </a:prstGeom>
          <a:noFill/>
        </p:spPr>
        <p:txBody>
          <a:bodyPr wrap="square" rtlCol="0">
            <a:spAutoFit/>
          </a:bodyPr>
          <a:lstStyle>
            <a:defPPr>
              <a:defRPr lang="zh-CN"/>
            </a:defPPr>
            <a:lvl1pPr>
              <a:defRPr sz="7200">
                <a:solidFill>
                  <a:srgbClr val="FFFFD2"/>
                </a:solidFill>
                <a:latin typeface="Berlin Sans FB Demi" panose="020E0802020502020306" pitchFamily="34" charset="0"/>
              </a:defRPr>
            </a:lvl1pPr>
          </a:lstStyle>
          <a:p>
            <a:r>
              <a:rPr lang="en-US" altLang="zh-CN" sz="4000" dirty="0" err="1"/>
              <a:t>Python+Pygame</a:t>
            </a:r>
            <a:endParaRPr lang="zh-CN" altLang="en-US" sz="4000"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127843C-635A-8345-B566-FEB850FA560D}"/>
              </a:ext>
            </a:extLst>
          </p:cNvPr>
          <p:cNvSpPr/>
          <p:nvPr/>
        </p:nvSpPr>
        <p:spPr>
          <a:xfrm>
            <a:off x="0" y="3429000"/>
            <a:ext cx="12192000" cy="3429000"/>
          </a:xfrm>
          <a:prstGeom prst="rect">
            <a:avLst/>
          </a:prstGeom>
          <a:solidFill>
            <a:srgbClr val="FC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55729" y="2369740"/>
            <a:ext cx="3526492"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FFFFD2"/>
              </a:solidFill>
              <a:effectLst/>
              <a:uLnTx/>
              <a:uFillTx/>
              <a:latin typeface="等线"/>
              <a:ea typeface="等线" panose="02010600030101010101" pitchFamily="2" charset="-122"/>
              <a:cs typeface="+mn-cs"/>
            </a:endParaRPr>
          </a:p>
        </p:txBody>
      </p:sp>
      <p:sp>
        <p:nvSpPr>
          <p:cNvPr id="13" name="KSO_Shape">
            <a:extLst>
              <a:ext uri="{FF2B5EF4-FFF2-40B4-BE49-F238E27FC236}">
                <a16:creationId xmlns:a16="http://schemas.microsoft.com/office/drawing/2014/main" id="{58CAFAEB-C141-9240-85BE-364560559C12}"/>
              </a:ext>
            </a:extLst>
          </p:cNvPr>
          <p:cNvSpPr/>
          <p:nvPr/>
        </p:nvSpPr>
        <p:spPr>
          <a:xfrm>
            <a:off x="5449330" y="1010782"/>
            <a:ext cx="6583189" cy="5597252"/>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rgbClr val="AA96DA"/>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pic>
        <p:nvPicPr>
          <p:cNvPr id="7" name="图片 6">
            <a:extLst>
              <a:ext uri="{FF2B5EF4-FFF2-40B4-BE49-F238E27FC236}">
                <a16:creationId xmlns:a16="http://schemas.microsoft.com/office/drawing/2014/main" id="{1A487E5E-69FC-6546-A81A-63E38AC5A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719" y="1493440"/>
            <a:ext cx="5692507" cy="1896202"/>
          </a:xfrm>
          <a:prstGeom prst="rect">
            <a:avLst/>
          </a:prstGeom>
        </p:spPr>
      </p:pic>
      <p:pic>
        <p:nvPicPr>
          <p:cNvPr id="10" name="图片 9">
            <a:extLst>
              <a:ext uri="{FF2B5EF4-FFF2-40B4-BE49-F238E27FC236}">
                <a16:creationId xmlns:a16="http://schemas.microsoft.com/office/drawing/2014/main" id="{7F0906F4-2BC2-7245-9C51-0E8126A88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719" y="3444429"/>
            <a:ext cx="5692507" cy="1355353"/>
          </a:xfrm>
          <a:prstGeom prst="rect">
            <a:avLst/>
          </a:prstGeom>
        </p:spPr>
      </p:pic>
      <p:sp>
        <p:nvSpPr>
          <p:cNvPr id="18" name="文本框 17">
            <a:extLst>
              <a:ext uri="{FF2B5EF4-FFF2-40B4-BE49-F238E27FC236}">
                <a16:creationId xmlns:a16="http://schemas.microsoft.com/office/drawing/2014/main" id="{961B8168-D885-6245-AD66-5EB1C3C2AC79}"/>
              </a:ext>
            </a:extLst>
          </p:cNvPr>
          <p:cNvSpPr txBox="1"/>
          <p:nvPr/>
        </p:nvSpPr>
        <p:spPr>
          <a:xfrm>
            <a:off x="782876" y="1764633"/>
            <a:ext cx="3757295" cy="523220"/>
          </a:xfrm>
          <a:prstGeom prst="rect">
            <a:avLst/>
          </a:prstGeom>
          <a:noFill/>
        </p:spPr>
        <p:txBody>
          <a:bodyPr wrap="square" rtlCol="0">
            <a:spAutoFit/>
          </a:bodyPr>
          <a:lstStyle/>
          <a:p>
            <a:r>
              <a:rPr lang="zh-CN" altLang="en-US" sz="2800" dirty="0">
                <a:solidFill>
                  <a:srgbClr val="AA96DA"/>
                </a:solidFill>
                <a:latin typeface="Aharoni" panose="02010803020104030203" pitchFamily="2" charset="-79"/>
                <a:cs typeface="Aharoni" panose="02010803020104030203" pitchFamily="2" charset="-79"/>
              </a:rPr>
              <a:t>基于位置价值的估值</a:t>
            </a:r>
          </a:p>
        </p:txBody>
      </p:sp>
      <p:sp>
        <p:nvSpPr>
          <p:cNvPr id="19" name="文本框 18">
            <a:extLst>
              <a:ext uri="{FF2B5EF4-FFF2-40B4-BE49-F238E27FC236}">
                <a16:creationId xmlns:a16="http://schemas.microsoft.com/office/drawing/2014/main" id="{9FDCD8B9-AD6B-A746-803C-B9FFE6567E49}"/>
              </a:ext>
            </a:extLst>
          </p:cNvPr>
          <p:cNvSpPr txBox="1"/>
          <p:nvPr/>
        </p:nvSpPr>
        <p:spPr>
          <a:xfrm>
            <a:off x="782876" y="2413945"/>
            <a:ext cx="3526492" cy="3416320"/>
          </a:xfrm>
          <a:prstGeom prst="rect">
            <a:avLst/>
          </a:prstGeom>
          <a:noFill/>
        </p:spPr>
        <p:txBody>
          <a:bodyPr wrap="square" rtlCol="0">
            <a:spAutoFit/>
          </a:bodyPr>
          <a:lstStyle/>
          <a:p>
            <a:r>
              <a:rPr lang="en-US" altLang="zh-CN" sz="2400" b="1" dirty="0">
                <a:solidFill>
                  <a:srgbClr val="FFFFD2"/>
                </a:solidFill>
              </a:rPr>
              <a:t>四个角落上的棋子永远不会被翻，因此角落上的棋子有很高的价值，而边上的棋子也不容易被翻，价值也较高，特别的，如果某个角落上有自己的棋子，那么紧靠这个角落的三个棋子也有较高的价值。</a:t>
            </a:r>
          </a:p>
        </p:txBody>
      </p:sp>
      <p:sp>
        <p:nvSpPr>
          <p:cNvPr id="20" name="文本框 19">
            <a:extLst>
              <a:ext uri="{FF2B5EF4-FFF2-40B4-BE49-F238E27FC236}">
                <a16:creationId xmlns:a16="http://schemas.microsoft.com/office/drawing/2014/main" id="{EC95EFF5-9215-004B-A01E-512B7CDC7A8D}"/>
              </a:ext>
            </a:extLst>
          </p:cNvPr>
          <p:cNvSpPr txBox="1"/>
          <p:nvPr/>
        </p:nvSpPr>
        <p:spPr>
          <a:xfrm>
            <a:off x="-414847" y="224686"/>
            <a:ext cx="5467643" cy="922020"/>
          </a:xfrm>
          <a:prstGeom prst="rect">
            <a:avLst/>
          </a:prstGeom>
          <a:noFill/>
        </p:spPr>
        <p:txBody>
          <a:bodyPr wrap="square" rtlCol="0">
            <a:spAutoFit/>
          </a:bodyPr>
          <a:lstStyle/>
          <a:p>
            <a:pPr algn="ctr"/>
            <a:r>
              <a:rPr lang="zh-CN" altLang="en-US" sz="5400" dirty="0">
                <a:solidFill>
                  <a:srgbClr val="FFFFD2"/>
                </a:solidFill>
                <a:latin typeface="Berlin Sans FB Demi" panose="020E0802020502020306" pitchFamily="34" charset="0"/>
              </a:rPr>
              <a:t>估值函数</a:t>
            </a:r>
          </a:p>
        </p:txBody>
      </p:sp>
    </p:spTree>
    <p:extLst>
      <p:ext uri="{BB962C8B-B14F-4D97-AF65-F5344CB8AC3E}">
        <p14:creationId xmlns:p14="http://schemas.microsoft.com/office/powerpoint/2010/main" val="2186267569"/>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3" name="矩形 2"/>
          <p:cNvSpPr/>
          <p:nvPr/>
        </p:nvSpPr>
        <p:spPr>
          <a:xfrm>
            <a:off x="0" y="3429000"/>
            <a:ext cx="12192000" cy="3429000"/>
          </a:xfrm>
          <a:prstGeom prst="rect">
            <a:avLst/>
          </a:prstGeom>
          <a:solidFill>
            <a:srgbClr val="FC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KSO_Shape"/>
          <p:cNvSpPr/>
          <p:nvPr/>
        </p:nvSpPr>
        <p:spPr>
          <a:xfrm>
            <a:off x="296562" y="963826"/>
            <a:ext cx="6536724" cy="5029201"/>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rgbClr val="AA96DA"/>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22" name="文本框 21"/>
          <p:cNvSpPr txBox="1"/>
          <p:nvPr/>
        </p:nvSpPr>
        <p:spPr>
          <a:xfrm>
            <a:off x="8218429" y="1180823"/>
            <a:ext cx="3362325" cy="521970"/>
          </a:xfrm>
          <a:prstGeom prst="rect">
            <a:avLst/>
          </a:prstGeom>
          <a:noFill/>
        </p:spPr>
        <p:txBody>
          <a:bodyPr wrap="square" rtlCol="0">
            <a:spAutoFit/>
          </a:bodyPr>
          <a:lstStyle/>
          <a:p>
            <a:r>
              <a:rPr lang="en-US" altLang="zh-CN" sz="2800" dirty="0">
                <a:solidFill>
                  <a:srgbClr val="AA96DA"/>
                </a:solidFill>
                <a:latin typeface="Aharoni" panose="02010803020104030203" pitchFamily="2" charset="-79"/>
                <a:cs typeface="Aharoni" panose="02010803020104030203" pitchFamily="2" charset="-79"/>
              </a:rPr>
              <a:t>基于行动力的估值</a:t>
            </a:r>
          </a:p>
        </p:txBody>
      </p:sp>
      <p:sp>
        <p:nvSpPr>
          <p:cNvPr id="23" name="文本框 22"/>
          <p:cNvSpPr txBox="1"/>
          <p:nvPr/>
        </p:nvSpPr>
        <p:spPr>
          <a:xfrm>
            <a:off x="7792621" y="1973564"/>
            <a:ext cx="3966807" cy="1569660"/>
          </a:xfrm>
          <a:prstGeom prst="rect">
            <a:avLst/>
          </a:prstGeom>
          <a:noFill/>
        </p:spPr>
        <p:txBody>
          <a:bodyPr wrap="square" rtlCol="0">
            <a:spAutoFit/>
          </a:bodyPr>
          <a:lstStyle/>
          <a:p>
            <a:r>
              <a:rPr lang="en-US" altLang="zh-CN" sz="2400" b="1" dirty="0">
                <a:solidFill>
                  <a:srgbClr val="FFFFD2"/>
                </a:solidFill>
              </a:rPr>
              <a:t>行动力是指一个局面上可以下棋的地方的多少，比如某个局面有10个地方可以走棋，那么行动力就是10。</a:t>
            </a:r>
          </a:p>
        </p:txBody>
      </p:sp>
      <p:pic>
        <p:nvPicPr>
          <p:cNvPr id="17" name="图片 16">
            <a:extLst>
              <a:ext uri="{FF2B5EF4-FFF2-40B4-BE49-F238E27FC236}">
                <a16:creationId xmlns:a16="http://schemas.microsoft.com/office/drawing/2014/main" id="{E4D49A98-B305-2440-B08C-937383C09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97" y="1838179"/>
            <a:ext cx="5728573" cy="1831778"/>
          </a:xfrm>
          <a:prstGeom prst="rect">
            <a:avLst/>
          </a:prstGeom>
        </p:spPr>
      </p:pic>
    </p:spTree>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3" name="矩形 2"/>
          <p:cNvSpPr/>
          <p:nvPr/>
        </p:nvSpPr>
        <p:spPr>
          <a:xfrm>
            <a:off x="0" y="3429000"/>
            <a:ext cx="12192000" cy="3429000"/>
          </a:xfrm>
          <a:prstGeom prst="rect">
            <a:avLst/>
          </a:prstGeom>
          <a:solidFill>
            <a:srgbClr val="FC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62178" y="97437"/>
            <a:ext cx="5467643" cy="922020"/>
          </a:xfrm>
          <a:prstGeom prst="rect">
            <a:avLst/>
          </a:prstGeom>
          <a:noFill/>
        </p:spPr>
        <p:txBody>
          <a:bodyPr wrap="square" rtlCol="0">
            <a:spAutoFit/>
          </a:bodyPr>
          <a:lstStyle/>
          <a:p>
            <a:pPr algn="ctr"/>
            <a:r>
              <a:rPr lang="zh-CN" altLang="en-US" sz="5400" dirty="0">
                <a:solidFill>
                  <a:srgbClr val="FFFFD2"/>
                </a:solidFill>
                <a:latin typeface="Berlin Sans FB Demi" panose="020E0802020502020306" pitchFamily="34" charset="0"/>
              </a:rPr>
              <a:t>极大极小搜索</a:t>
            </a:r>
          </a:p>
        </p:txBody>
      </p:sp>
      <p:sp>
        <p:nvSpPr>
          <p:cNvPr id="23" name="文本框 22"/>
          <p:cNvSpPr txBox="1"/>
          <p:nvPr/>
        </p:nvSpPr>
        <p:spPr>
          <a:xfrm>
            <a:off x="7661189" y="1668163"/>
            <a:ext cx="3709900" cy="3477875"/>
          </a:xfrm>
          <a:prstGeom prst="rect">
            <a:avLst/>
          </a:prstGeom>
          <a:noFill/>
        </p:spPr>
        <p:txBody>
          <a:bodyPr wrap="square" rtlCol="0">
            <a:spAutoFit/>
          </a:bodyPr>
          <a:lstStyle/>
          <a:p>
            <a:r>
              <a:rPr lang="zh-CN" altLang="en-US" sz="2000" b="1" dirty="0">
                <a:solidFill>
                  <a:srgbClr val="FFFFD2"/>
                </a:solidFill>
              </a:rPr>
              <a:t>对</a:t>
            </a:r>
            <a:r>
              <a:rPr lang="en-US" altLang="zh-CN" sz="2000" b="1" dirty="0">
                <a:solidFill>
                  <a:srgbClr val="FFFFD2"/>
                </a:solidFill>
              </a:rPr>
              <a:t>AI</a:t>
            </a:r>
            <a:r>
              <a:rPr lang="zh-CN" altLang="en-US" sz="2000" b="1" dirty="0">
                <a:solidFill>
                  <a:srgbClr val="FFFFD2"/>
                </a:solidFill>
              </a:rPr>
              <a:t>设定中，我们的原则是能走角就走角。对其他情况下采用极大极小博弈树搜索：</a:t>
            </a:r>
          </a:p>
          <a:p>
            <a:r>
              <a:rPr lang="zh-CN" altLang="en-US" sz="2000" b="1" dirty="0">
                <a:solidFill>
                  <a:srgbClr val="FFFFD2"/>
                </a:solidFill>
              </a:rPr>
              <a:t>搜出来的结果集是</a:t>
            </a:r>
            <a:r>
              <a:rPr lang="en-US" altLang="zh-CN" sz="2000" b="1" dirty="0">
                <a:solidFill>
                  <a:srgbClr val="FFFFD2"/>
                </a:solidFill>
              </a:rPr>
              <a:t>AI</a:t>
            </a:r>
            <a:r>
              <a:rPr lang="zh-CN" altLang="en-US" sz="2000" b="1" dirty="0">
                <a:solidFill>
                  <a:srgbClr val="FFFFD2"/>
                </a:solidFill>
              </a:rPr>
              <a:t>方的结果，那么要选择最终得分最高的那个位置。</a:t>
            </a:r>
          </a:p>
          <a:p>
            <a:r>
              <a:rPr lang="zh-CN" altLang="en-US" sz="2000" b="1" dirty="0">
                <a:solidFill>
                  <a:srgbClr val="FFFFD2"/>
                </a:solidFill>
              </a:rPr>
              <a:t>搜出来的结果集是玩家方的结果，那么要选择最终得分最低的那个位置。</a:t>
            </a:r>
          </a:p>
          <a:p>
            <a:br>
              <a:rPr lang="zh-CN" altLang="en-US" sz="2000" b="1" dirty="0">
                <a:solidFill>
                  <a:srgbClr val="FFFFD2"/>
                </a:solidFill>
              </a:rPr>
            </a:br>
            <a:endParaRPr lang="en-US" altLang="zh-CN" sz="2000" b="1" dirty="0">
              <a:solidFill>
                <a:srgbClr val="FFFFD2"/>
              </a:solidFill>
            </a:endParaRPr>
          </a:p>
        </p:txBody>
      </p:sp>
      <p:sp>
        <p:nvSpPr>
          <p:cNvPr id="12" name="KSO_Shape">
            <a:extLst>
              <a:ext uri="{FF2B5EF4-FFF2-40B4-BE49-F238E27FC236}">
                <a16:creationId xmlns:a16="http://schemas.microsoft.com/office/drawing/2014/main" id="{7E033107-08D1-2E45-A7CF-9FCDF99F091B}"/>
              </a:ext>
            </a:extLst>
          </p:cNvPr>
          <p:cNvSpPr/>
          <p:nvPr/>
        </p:nvSpPr>
        <p:spPr>
          <a:xfrm>
            <a:off x="210868" y="1568864"/>
            <a:ext cx="6589438" cy="5048213"/>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rgbClr val="AA96DA"/>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pic>
        <p:nvPicPr>
          <p:cNvPr id="13" name="图片 12">
            <a:extLst>
              <a:ext uri="{FF2B5EF4-FFF2-40B4-BE49-F238E27FC236}">
                <a16:creationId xmlns:a16="http://schemas.microsoft.com/office/drawing/2014/main" id="{01A9CE4C-AF2D-4D4D-8F73-323C09CBB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11" y="2350776"/>
            <a:ext cx="5797752" cy="2258294"/>
          </a:xfrm>
          <a:prstGeom prst="rect">
            <a:avLst/>
          </a:prstGeom>
        </p:spPr>
      </p:pic>
    </p:spTree>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3" name="矩形 2"/>
          <p:cNvSpPr/>
          <p:nvPr/>
        </p:nvSpPr>
        <p:spPr>
          <a:xfrm>
            <a:off x="0" y="3429000"/>
            <a:ext cx="12192000" cy="3429000"/>
          </a:xfrm>
          <a:prstGeom prst="rect">
            <a:avLst/>
          </a:prstGeom>
          <a:solidFill>
            <a:srgbClr val="FC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62178" y="97437"/>
            <a:ext cx="5467643" cy="922020"/>
          </a:xfrm>
          <a:prstGeom prst="rect">
            <a:avLst/>
          </a:prstGeom>
          <a:noFill/>
        </p:spPr>
        <p:txBody>
          <a:bodyPr wrap="square" rtlCol="0">
            <a:spAutoFit/>
          </a:bodyPr>
          <a:lstStyle/>
          <a:p>
            <a:pPr algn="ctr"/>
            <a:r>
              <a:rPr lang="zh-CN" altLang="en-US" sz="5400" dirty="0">
                <a:solidFill>
                  <a:srgbClr val="FFFFD2"/>
                </a:solidFill>
                <a:latin typeface="Berlin Sans FB Demi" panose="020E0802020502020306" pitchFamily="34" charset="0"/>
              </a:rPr>
              <a:t>极大极小搜索</a:t>
            </a:r>
          </a:p>
        </p:txBody>
      </p:sp>
      <p:pic>
        <p:nvPicPr>
          <p:cNvPr id="4" name="图片 3">
            <a:extLst>
              <a:ext uri="{FF2B5EF4-FFF2-40B4-BE49-F238E27FC236}">
                <a16:creationId xmlns:a16="http://schemas.microsoft.com/office/drawing/2014/main" id="{9217AF31-64F7-0E44-B62A-D2168DD8A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27" y="2000164"/>
            <a:ext cx="5785720" cy="3055380"/>
          </a:xfrm>
          <a:prstGeom prst="rect">
            <a:avLst/>
          </a:prstGeom>
        </p:spPr>
      </p:pic>
      <p:sp>
        <p:nvSpPr>
          <p:cNvPr id="12" name="KSO_Shape">
            <a:extLst>
              <a:ext uri="{FF2B5EF4-FFF2-40B4-BE49-F238E27FC236}">
                <a16:creationId xmlns:a16="http://schemas.microsoft.com/office/drawing/2014/main" id="{7E033107-08D1-2E45-A7CF-9FCDF99F091B}"/>
              </a:ext>
            </a:extLst>
          </p:cNvPr>
          <p:cNvSpPr/>
          <p:nvPr/>
        </p:nvSpPr>
        <p:spPr>
          <a:xfrm>
            <a:off x="210868" y="1568864"/>
            <a:ext cx="6589438" cy="5048213"/>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rgbClr val="AA96DA"/>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7" name="文本框 6">
            <a:extLst>
              <a:ext uri="{FF2B5EF4-FFF2-40B4-BE49-F238E27FC236}">
                <a16:creationId xmlns:a16="http://schemas.microsoft.com/office/drawing/2014/main" id="{1E1C6867-1659-E34B-B455-81E77CF192AE}"/>
              </a:ext>
            </a:extLst>
          </p:cNvPr>
          <p:cNvSpPr txBox="1"/>
          <p:nvPr/>
        </p:nvSpPr>
        <p:spPr>
          <a:xfrm>
            <a:off x="7661189" y="1668163"/>
            <a:ext cx="3709900" cy="4708981"/>
          </a:xfrm>
          <a:prstGeom prst="rect">
            <a:avLst/>
          </a:prstGeom>
          <a:noFill/>
        </p:spPr>
        <p:txBody>
          <a:bodyPr wrap="square" rtlCol="0">
            <a:spAutoFit/>
          </a:bodyPr>
          <a:lstStyle/>
          <a:p>
            <a:r>
              <a:rPr lang="en-US" altLang="zh-CN" sz="2000" b="1" dirty="0">
                <a:solidFill>
                  <a:srgbClr val="FFFFD2"/>
                </a:solidFill>
              </a:rPr>
              <a:t>在深搜过程中，我们要不断更新、记录棋盘的状态，但对于黑白棋而言，比较棘手的一个问题就是自己每下一步，不仅会改变己方棋子的分布，同时还会改变对方棋子的分布，这样对于将下过一个棋子的棋盘还原成没下之前的棋盘是十分困难的，因而我们不能采用传统的深搜函数的形式（对访问位置做标记，深搜并得到返回值，抹去对访问位置的标记）</a:t>
            </a:r>
            <a:r>
              <a:rPr lang="zh-CN" altLang="en-US" sz="2000" b="1" dirty="0">
                <a:solidFill>
                  <a:srgbClr val="FFFFD2"/>
                </a:solidFill>
              </a:rPr>
              <a:t>。</a:t>
            </a:r>
            <a:r>
              <a:rPr lang="en-US" altLang="zh-CN" sz="2000" b="1" dirty="0" err="1">
                <a:solidFill>
                  <a:srgbClr val="FFFFD2"/>
                </a:solidFill>
              </a:rPr>
              <a:t>于是我们在迭代的时候就要不断new</a:t>
            </a:r>
            <a:r>
              <a:rPr lang="zh-CN" altLang="en-US" sz="2000" b="1" dirty="0">
                <a:solidFill>
                  <a:srgbClr val="FFFFD2"/>
                </a:solidFill>
              </a:rPr>
              <a:t>一个</a:t>
            </a:r>
            <a:r>
              <a:rPr lang="en-US" altLang="zh-CN" sz="2000" b="1" dirty="0" err="1">
                <a:solidFill>
                  <a:srgbClr val="FFFFD2"/>
                </a:solidFill>
              </a:rPr>
              <a:t>棋盘，并作为深搜函数的参数，传递给下一个节点</a:t>
            </a:r>
            <a:r>
              <a:rPr lang="en-US" altLang="zh-CN" sz="2000" b="1" dirty="0">
                <a:solidFill>
                  <a:srgbClr val="FFFFD2"/>
                </a:solidFill>
              </a:rPr>
              <a:t>。</a:t>
            </a:r>
          </a:p>
        </p:txBody>
      </p:sp>
    </p:spTree>
    <p:extLst>
      <p:ext uri="{BB962C8B-B14F-4D97-AF65-F5344CB8AC3E}">
        <p14:creationId xmlns:p14="http://schemas.microsoft.com/office/powerpoint/2010/main" val="1978341482"/>
      </p:ext>
    </p:extLst>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11" name="文本框 10"/>
          <p:cNvSpPr txBox="1"/>
          <p:nvPr/>
        </p:nvSpPr>
        <p:spPr>
          <a:xfrm>
            <a:off x="5210908" y="2545084"/>
            <a:ext cx="6648157" cy="1938992"/>
          </a:xfrm>
          <a:prstGeom prst="rect">
            <a:avLst/>
          </a:prstGeom>
          <a:noFill/>
        </p:spPr>
        <p:txBody>
          <a:bodyPr wrap="square" rtlCol="0">
            <a:spAutoFit/>
          </a:bodyPr>
          <a:lstStyle/>
          <a:p>
            <a:r>
              <a:rPr lang="en-US" altLang="zh-CN" sz="6000" dirty="0">
                <a:solidFill>
                  <a:srgbClr val="FFFFD2"/>
                </a:solidFill>
                <a:latin typeface="Berlin Sans FB Demi" panose="020E0802020502020306" pitchFamily="34" charset="0"/>
              </a:rPr>
              <a:t>Thank You For Watching !</a:t>
            </a:r>
            <a:endParaRPr lang="zh-CN" altLang="en-US" sz="6000" dirty="0">
              <a:solidFill>
                <a:srgbClr val="FFFFD2"/>
              </a:solidFill>
              <a:latin typeface="Berlin Sans FB Demi" panose="020E0802020502020306" pitchFamily="34" charset="0"/>
            </a:endParaRPr>
          </a:p>
        </p:txBody>
      </p:sp>
      <p:sp>
        <p:nvSpPr>
          <p:cNvPr id="13" name="斜纹 12"/>
          <p:cNvSpPr/>
          <p:nvPr/>
        </p:nvSpPr>
        <p:spPr>
          <a:xfrm>
            <a:off x="0" y="0"/>
            <a:ext cx="6858000" cy="6858000"/>
          </a:xfrm>
          <a:prstGeom prst="diagStripe">
            <a:avLst/>
          </a:prstGeom>
          <a:solidFill>
            <a:srgbClr val="AA9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斜纹 13"/>
          <p:cNvSpPr/>
          <p:nvPr/>
        </p:nvSpPr>
        <p:spPr>
          <a:xfrm>
            <a:off x="3529819" y="-18758"/>
            <a:ext cx="3362179" cy="3362179"/>
          </a:xfrm>
          <a:prstGeom prst="diagStripe">
            <a:avLst/>
          </a:prstGeom>
          <a:solidFill>
            <a:srgbClr val="FC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11" name="文本框 10"/>
          <p:cNvSpPr txBox="1"/>
          <p:nvPr/>
        </p:nvSpPr>
        <p:spPr>
          <a:xfrm>
            <a:off x="3362177" y="-82253"/>
            <a:ext cx="5467643" cy="923330"/>
          </a:xfrm>
          <a:prstGeom prst="rect">
            <a:avLst/>
          </a:prstGeom>
          <a:noFill/>
        </p:spPr>
        <p:txBody>
          <a:bodyPr wrap="square" rtlCol="0">
            <a:spAutoFit/>
          </a:bodyPr>
          <a:lstStyle/>
          <a:p>
            <a:pPr algn="ctr"/>
            <a:r>
              <a:rPr lang="en-US" altLang="zh-CN" sz="5400" dirty="0">
                <a:solidFill>
                  <a:srgbClr val="FFFFD2"/>
                </a:solidFill>
                <a:latin typeface="Berlin Sans FB Demi" panose="020E0802020502020306" pitchFamily="34" charset="0"/>
              </a:rPr>
              <a:t>Contents</a:t>
            </a:r>
            <a:endParaRPr lang="zh-CN" altLang="en-US" sz="5400" dirty="0">
              <a:solidFill>
                <a:srgbClr val="FFFFD2"/>
              </a:solidFill>
              <a:latin typeface="Berlin Sans FB Demi" panose="020E0802020502020306" pitchFamily="34" charset="0"/>
            </a:endParaRPr>
          </a:p>
        </p:txBody>
      </p:sp>
      <p:sp>
        <p:nvSpPr>
          <p:cNvPr id="7" name="斜纹 6"/>
          <p:cNvSpPr/>
          <p:nvPr/>
        </p:nvSpPr>
        <p:spPr>
          <a:xfrm rot="10800000">
            <a:off x="5200357" y="-154745"/>
            <a:ext cx="6991643" cy="6991643"/>
          </a:xfrm>
          <a:prstGeom prst="diagStripe">
            <a:avLst>
              <a:gd name="adj" fmla="val 75562"/>
            </a:avLst>
          </a:prstGeom>
          <a:solidFill>
            <a:srgbClr val="AA96D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斜纹 7"/>
          <p:cNvSpPr/>
          <p:nvPr/>
        </p:nvSpPr>
        <p:spPr>
          <a:xfrm>
            <a:off x="9601198" y="1549955"/>
            <a:ext cx="2593146" cy="2593146"/>
          </a:xfrm>
          <a:prstGeom prst="diagStripe">
            <a:avLst/>
          </a:prstGeom>
          <a:solidFill>
            <a:srgbClr val="FC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KSO_Shape"/>
          <p:cNvSpPr/>
          <p:nvPr/>
        </p:nvSpPr>
        <p:spPr>
          <a:xfrm>
            <a:off x="5556938" y="1886817"/>
            <a:ext cx="525780" cy="525780"/>
          </a:xfrm>
          <a:prstGeom prst="frame">
            <a:avLst>
              <a:gd name="adj1" fmla="val 20527"/>
            </a:avLst>
          </a:prstGeom>
          <a:solidFill>
            <a:srgbClr val="FCBA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14" name="KSO_Shape"/>
          <p:cNvSpPr/>
          <p:nvPr/>
        </p:nvSpPr>
        <p:spPr>
          <a:xfrm>
            <a:off x="4421946" y="3110488"/>
            <a:ext cx="525780" cy="525780"/>
          </a:xfrm>
          <a:prstGeom prst="frame">
            <a:avLst>
              <a:gd name="adj1" fmla="val 20527"/>
            </a:avLst>
          </a:prstGeom>
          <a:solidFill>
            <a:srgbClr val="AA96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15" name="KSO_Shape"/>
          <p:cNvSpPr/>
          <p:nvPr/>
        </p:nvSpPr>
        <p:spPr>
          <a:xfrm>
            <a:off x="3081811" y="4473342"/>
            <a:ext cx="525780" cy="525780"/>
          </a:xfrm>
          <a:prstGeom prst="frame">
            <a:avLst>
              <a:gd name="adj1" fmla="val 20527"/>
            </a:avLst>
          </a:prstGeom>
          <a:solidFill>
            <a:srgbClr val="FCBA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17" name="文本框 16"/>
          <p:cNvSpPr txBox="1"/>
          <p:nvPr/>
        </p:nvSpPr>
        <p:spPr>
          <a:xfrm>
            <a:off x="6082665" y="1826541"/>
            <a:ext cx="3850841" cy="645160"/>
          </a:xfrm>
          <a:prstGeom prst="rect">
            <a:avLst/>
          </a:prstGeom>
          <a:noFill/>
        </p:spPr>
        <p:txBody>
          <a:bodyPr wrap="square" rtlCol="0">
            <a:spAutoFit/>
          </a:bodyPr>
          <a:lstStyle/>
          <a:p>
            <a:r>
              <a:rPr lang="zh-CN" altLang="en-US" sz="3600" dirty="0">
                <a:solidFill>
                  <a:srgbClr val="FFFFD2"/>
                </a:solidFill>
                <a:latin typeface="Berlin Sans FB Demi" panose="020E0802020502020306" pitchFamily="34" charset="0"/>
              </a:rPr>
              <a:t>游戏规则介绍</a:t>
            </a:r>
          </a:p>
        </p:txBody>
      </p:sp>
      <p:sp>
        <p:nvSpPr>
          <p:cNvPr id="19" name="文本框 18"/>
          <p:cNvSpPr txBox="1"/>
          <p:nvPr/>
        </p:nvSpPr>
        <p:spPr>
          <a:xfrm>
            <a:off x="4947727" y="3101264"/>
            <a:ext cx="3272298" cy="645160"/>
          </a:xfrm>
          <a:prstGeom prst="rect">
            <a:avLst/>
          </a:prstGeom>
          <a:noFill/>
        </p:spPr>
        <p:txBody>
          <a:bodyPr wrap="square" rtlCol="0">
            <a:spAutoFit/>
          </a:bodyPr>
          <a:lstStyle/>
          <a:p>
            <a:r>
              <a:rPr lang="en-US" altLang="zh-CN" sz="3600" dirty="0">
                <a:solidFill>
                  <a:srgbClr val="FFFFD2"/>
                </a:solidFill>
                <a:latin typeface="Berlin Sans FB Demi" panose="020E0802020502020306" pitchFamily="34" charset="0"/>
              </a:rPr>
              <a:t>Player vs AI</a:t>
            </a:r>
          </a:p>
        </p:txBody>
      </p:sp>
      <p:sp>
        <p:nvSpPr>
          <p:cNvPr id="20" name="文本框 19"/>
          <p:cNvSpPr txBox="1"/>
          <p:nvPr/>
        </p:nvSpPr>
        <p:spPr>
          <a:xfrm>
            <a:off x="3607592" y="4436262"/>
            <a:ext cx="3524942" cy="707886"/>
          </a:xfrm>
          <a:prstGeom prst="rect">
            <a:avLst/>
          </a:prstGeom>
          <a:noFill/>
        </p:spPr>
        <p:txBody>
          <a:bodyPr wrap="square" rtlCol="0">
            <a:spAutoFit/>
          </a:bodyPr>
          <a:lstStyle/>
          <a:p>
            <a:r>
              <a:rPr lang="zh-CN" altLang="en-US" sz="4000" dirty="0">
                <a:solidFill>
                  <a:srgbClr val="FFFFD2"/>
                </a:solidFill>
                <a:latin typeface="Berlin Sans FB Demi" panose="020E0802020502020306" pitchFamily="34" charset="0"/>
              </a:rPr>
              <a:t>功能及实现</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10" name="KSO_Shape"/>
          <p:cNvSpPr/>
          <p:nvPr/>
        </p:nvSpPr>
        <p:spPr>
          <a:xfrm>
            <a:off x="4695092" y="1808737"/>
            <a:ext cx="3760764" cy="3240526"/>
          </a:xfrm>
          <a:custGeom>
            <a:avLst/>
            <a:gdLst>
              <a:gd name="connsiteX0" fmla="*/ 758698 w 1517396"/>
              <a:gd name="connsiteY0" fmla="*/ 189989 h 1308100"/>
              <a:gd name="connsiteX1" fmla="*/ 170672 w 1517396"/>
              <a:gd name="connsiteY1" fmla="*/ 1203827 h 1308100"/>
              <a:gd name="connsiteX2" fmla="*/ 1346724 w 1517396"/>
              <a:gd name="connsiteY2" fmla="*/ 1203827 h 1308100"/>
              <a:gd name="connsiteX3" fmla="*/ 758698 w 1517396"/>
              <a:gd name="connsiteY3" fmla="*/ 0 h 1308100"/>
              <a:gd name="connsiteX4" fmla="*/ 1517396 w 1517396"/>
              <a:gd name="connsiteY4" fmla="*/ 1308100 h 1308100"/>
              <a:gd name="connsiteX5" fmla="*/ 0 w 1517396"/>
              <a:gd name="connsiteY5" fmla="*/ 1308100 h 1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396" h="1308100">
                <a:moveTo>
                  <a:pt x="758698" y="189989"/>
                </a:moveTo>
                <a:lnTo>
                  <a:pt x="170672" y="1203827"/>
                </a:lnTo>
                <a:lnTo>
                  <a:pt x="1346724" y="1203827"/>
                </a:lnTo>
                <a:close/>
                <a:moveTo>
                  <a:pt x="758698" y="0"/>
                </a:moveTo>
                <a:lnTo>
                  <a:pt x="1517396" y="1308100"/>
                </a:lnTo>
                <a:lnTo>
                  <a:pt x="0" y="1308100"/>
                </a:lnTo>
                <a:close/>
              </a:path>
            </a:pathLst>
          </a:custGeom>
          <a:solidFill>
            <a:srgbClr val="AA96D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KSO_Shape"/>
          <p:cNvSpPr/>
          <p:nvPr/>
        </p:nvSpPr>
        <p:spPr>
          <a:xfrm>
            <a:off x="3365108" y="2011347"/>
            <a:ext cx="3760764" cy="3240526"/>
          </a:xfrm>
          <a:custGeom>
            <a:avLst/>
            <a:gdLst>
              <a:gd name="connsiteX0" fmla="*/ 170672 w 1517396"/>
              <a:gd name="connsiteY0" fmla="*/ 104273 h 1308100"/>
              <a:gd name="connsiteX1" fmla="*/ 758698 w 1517396"/>
              <a:gd name="connsiteY1" fmla="*/ 1118111 h 1308100"/>
              <a:gd name="connsiteX2" fmla="*/ 1346724 w 1517396"/>
              <a:gd name="connsiteY2" fmla="*/ 104273 h 1308100"/>
              <a:gd name="connsiteX3" fmla="*/ 0 w 1517396"/>
              <a:gd name="connsiteY3" fmla="*/ 0 h 1308100"/>
              <a:gd name="connsiteX4" fmla="*/ 1517396 w 1517396"/>
              <a:gd name="connsiteY4" fmla="*/ 0 h 1308100"/>
              <a:gd name="connsiteX5" fmla="*/ 758698 w 1517396"/>
              <a:gd name="connsiteY5" fmla="*/ 1308100 h 1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396" h="1308100">
                <a:moveTo>
                  <a:pt x="170672" y="104273"/>
                </a:moveTo>
                <a:lnTo>
                  <a:pt x="758698" y="1118111"/>
                </a:lnTo>
                <a:lnTo>
                  <a:pt x="1346724" y="104273"/>
                </a:lnTo>
                <a:close/>
                <a:moveTo>
                  <a:pt x="0" y="0"/>
                </a:moveTo>
                <a:lnTo>
                  <a:pt x="1517396" y="0"/>
                </a:lnTo>
                <a:lnTo>
                  <a:pt x="758698" y="1308100"/>
                </a:lnTo>
                <a:close/>
              </a:path>
            </a:pathLst>
          </a:custGeom>
          <a:solidFill>
            <a:srgbClr val="FCBAD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2916701" y="2727531"/>
            <a:ext cx="6358597" cy="1198880"/>
          </a:xfrm>
          <a:prstGeom prst="rect">
            <a:avLst/>
          </a:prstGeom>
          <a:noFill/>
        </p:spPr>
        <p:txBody>
          <a:bodyPr wrap="square" rtlCol="0">
            <a:spAutoFit/>
          </a:bodyPr>
          <a:lstStyle/>
          <a:p>
            <a:pPr algn="ctr"/>
            <a:r>
              <a:rPr lang="zh-CN" altLang="en-US" sz="7200" dirty="0">
                <a:solidFill>
                  <a:srgbClr val="FFFFD2"/>
                </a:solidFill>
                <a:latin typeface="Berlin Sans FB Demi" panose="020E0802020502020306" pitchFamily="34" charset="0"/>
              </a:rPr>
              <a:t>游戏规则介绍</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cxnSp>
        <p:nvCxnSpPr>
          <p:cNvPr id="3" name="直接连接符 2"/>
          <p:cNvCxnSpPr>
            <a:stCxn id="11" idx="0"/>
          </p:cNvCxnSpPr>
          <p:nvPr/>
        </p:nvCxnSpPr>
        <p:spPr>
          <a:xfrm>
            <a:off x="6096000" y="0"/>
            <a:ext cx="0" cy="6858000"/>
          </a:xfrm>
          <a:prstGeom prst="line">
            <a:avLst/>
          </a:prstGeom>
          <a:ln w="22225">
            <a:solidFill>
              <a:srgbClr val="AA96DA"/>
            </a:solidFill>
            <a:prstDash val="lg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362178" y="0"/>
            <a:ext cx="5467643" cy="922020"/>
          </a:xfrm>
          <a:prstGeom prst="rect">
            <a:avLst/>
          </a:prstGeom>
          <a:noFill/>
        </p:spPr>
        <p:txBody>
          <a:bodyPr wrap="square" rtlCol="0">
            <a:spAutoFit/>
          </a:bodyPr>
          <a:lstStyle/>
          <a:p>
            <a:pPr algn="ctr"/>
            <a:r>
              <a:rPr lang="zh-CN" altLang="en-US" sz="5400" dirty="0">
                <a:solidFill>
                  <a:srgbClr val="FFFFD2"/>
                </a:solidFill>
                <a:latin typeface="Berlin Sans FB Demi" panose="020E0802020502020306" pitchFamily="34" charset="0"/>
              </a:rPr>
              <a:t>走棋</a:t>
            </a:r>
          </a:p>
        </p:txBody>
      </p:sp>
      <p:cxnSp>
        <p:nvCxnSpPr>
          <p:cNvPr id="10" name="直接连接符 9"/>
          <p:cNvCxnSpPr/>
          <p:nvPr/>
        </p:nvCxnSpPr>
        <p:spPr>
          <a:xfrm>
            <a:off x="3362178" y="2419642"/>
            <a:ext cx="4065563" cy="0"/>
          </a:xfrm>
          <a:prstGeom prst="line">
            <a:avLst/>
          </a:prstGeom>
          <a:ln w="19050">
            <a:solidFill>
              <a:srgbClr val="FFFFD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764258" y="4232029"/>
            <a:ext cx="4065563" cy="0"/>
          </a:xfrm>
          <a:prstGeom prst="line">
            <a:avLst/>
          </a:prstGeom>
          <a:ln w="19050">
            <a:solidFill>
              <a:srgbClr val="FFFFD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472375" y="5948289"/>
            <a:ext cx="4065563" cy="0"/>
          </a:xfrm>
          <a:prstGeom prst="line">
            <a:avLst/>
          </a:prstGeom>
          <a:ln w="19050">
            <a:solidFill>
              <a:srgbClr val="FFFFD2"/>
            </a:solidFill>
          </a:ln>
        </p:spPr>
        <p:style>
          <a:lnRef idx="1">
            <a:schemeClr val="accent1"/>
          </a:lnRef>
          <a:fillRef idx="0">
            <a:schemeClr val="accent1"/>
          </a:fillRef>
          <a:effectRef idx="0">
            <a:schemeClr val="accent1"/>
          </a:effectRef>
          <a:fontRef idx="minor">
            <a:schemeClr val="tx1"/>
          </a:fontRef>
        </p:style>
      </p:cxnSp>
      <p:sp>
        <p:nvSpPr>
          <p:cNvPr id="24" name="KSO_Shape"/>
          <p:cNvSpPr/>
          <p:nvPr/>
        </p:nvSpPr>
        <p:spPr bwMode="auto">
          <a:xfrm>
            <a:off x="6252502" y="836491"/>
            <a:ext cx="1940028" cy="1553144"/>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FCBAD3"/>
          </a:solidFill>
          <a:ln>
            <a:noFill/>
          </a:ln>
        </p:spPr>
        <p:txBody>
          <a:bodyPr bIns="396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25" name="KSO_Shape"/>
          <p:cNvSpPr/>
          <p:nvPr/>
        </p:nvSpPr>
        <p:spPr bwMode="auto">
          <a:xfrm>
            <a:off x="5092163" y="3255039"/>
            <a:ext cx="835025" cy="952500"/>
          </a:xfrm>
          <a:custGeom>
            <a:avLst/>
            <a:gdLst>
              <a:gd name="T0" fmla="*/ 870927 w 3212"/>
              <a:gd name="T1" fmla="*/ 431703 h 3667"/>
              <a:gd name="T2" fmla="*/ 900582 w 3212"/>
              <a:gd name="T3" fmla="*/ 415079 h 3667"/>
              <a:gd name="T4" fmla="*/ 972900 w 3212"/>
              <a:gd name="T5" fmla="*/ 368844 h 3667"/>
              <a:gd name="T6" fmla="*/ 1045737 w 3212"/>
              <a:gd name="T7" fmla="*/ 313777 h 3667"/>
              <a:gd name="T8" fmla="*/ 1088399 w 3212"/>
              <a:gd name="T9" fmla="*/ 274295 h 3667"/>
              <a:gd name="T10" fmla="*/ 1126899 w 3212"/>
              <a:gd name="T11" fmla="*/ 232735 h 3667"/>
              <a:gd name="T12" fmla="*/ 1156554 w 3212"/>
              <a:gd name="T13" fmla="*/ 188578 h 3667"/>
              <a:gd name="T14" fmla="*/ 1172162 w 3212"/>
              <a:gd name="T15" fmla="*/ 150654 h 3667"/>
              <a:gd name="T16" fmla="*/ 1177365 w 3212"/>
              <a:gd name="T17" fmla="*/ 127797 h 3667"/>
              <a:gd name="T18" fmla="*/ 1178925 w 3212"/>
              <a:gd name="T19" fmla="*/ 104939 h 3667"/>
              <a:gd name="T20" fmla="*/ 1176844 w 3212"/>
              <a:gd name="T21" fmla="*/ 92990 h 3667"/>
              <a:gd name="T22" fmla="*/ 1167479 w 3212"/>
              <a:gd name="T23" fmla="*/ 73769 h 3667"/>
              <a:gd name="T24" fmla="*/ 1154473 w 3212"/>
              <a:gd name="T25" fmla="*/ 61301 h 3667"/>
              <a:gd name="T26" fmla="*/ 1136263 w 3212"/>
              <a:gd name="T27" fmla="*/ 47274 h 3667"/>
              <a:gd name="T28" fmla="*/ 1108689 w 3212"/>
              <a:gd name="T29" fmla="*/ 33767 h 3667"/>
              <a:gd name="T30" fmla="*/ 1071230 w 3212"/>
              <a:gd name="T31" fmla="*/ 21819 h 3667"/>
              <a:gd name="T32" fmla="*/ 1022325 w 3212"/>
              <a:gd name="T33" fmla="*/ 11948 h 3667"/>
              <a:gd name="T34" fmla="*/ 961454 w 3212"/>
              <a:gd name="T35" fmla="*/ 5714 h 3667"/>
              <a:gd name="T36" fmla="*/ 885495 w 3212"/>
              <a:gd name="T37" fmla="*/ 3636 h 3667"/>
              <a:gd name="T38" fmla="*/ 843353 w 3212"/>
              <a:gd name="T39" fmla="*/ 3117 h 3667"/>
              <a:gd name="T40" fmla="*/ 782482 w 3212"/>
              <a:gd name="T41" fmla="*/ 0 h 3667"/>
              <a:gd name="T42" fmla="*/ 708084 w 3212"/>
              <a:gd name="T43" fmla="*/ 2078 h 3667"/>
              <a:gd name="T44" fmla="*/ 659178 w 3212"/>
              <a:gd name="T45" fmla="*/ 8831 h 3667"/>
              <a:gd name="T46" fmla="*/ 610273 w 3212"/>
              <a:gd name="T47" fmla="*/ 20260 h 3667"/>
              <a:gd name="T48" fmla="*/ 563970 w 3212"/>
              <a:gd name="T49" fmla="*/ 37923 h 3667"/>
              <a:gd name="T50" fmla="*/ 523389 w 3212"/>
              <a:gd name="T51" fmla="*/ 63379 h 3667"/>
              <a:gd name="T52" fmla="*/ 495294 w 3212"/>
              <a:gd name="T53" fmla="*/ 90393 h 3667"/>
              <a:gd name="T54" fmla="*/ 481767 w 3212"/>
              <a:gd name="T55" fmla="*/ 110653 h 3667"/>
              <a:gd name="T56" fmla="*/ 475004 w 3212"/>
              <a:gd name="T57" fmla="*/ 125199 h 3667"/>
              <a:gd name="T58" fmla="*/ 482808 w 3212"/>
              <a:gd name="T59" fmla="*/ 147537 h 3667"/>
              <a:gd name="T60" fmla="*/ 507260 w 3212"/>
              <a:gd name="T61" fmla="*/ 190656 h 3667"/>
              <a:gd name="T62" fmla="*/ 547321 w 3212"/>
              <a:gd name="T63" fmla="*/ 241567 h 3667"/>
              <a:gd name="T64" fmla="*/ 582179 w 3212"/>
              <a:gd name="T65" fmla="*/ 277412 h 3667"/>
              <a:gd name="T66" fmla="*/ 625881 w 3212"/>
              <a:gd name="T67" fmla="*/ 317413 h 3667"/>
              <a:gd name="T68" fmla="*/ 681550 w 3212"/>
              <a:gd name="T69" fmla="*/ 360532 h 3667"/>
              <a:gd name="T70" fmla="*/ 748144 w 3212"/>
              <a:gd name="T71" fmla="*/ 406767 h 3667"/>
              <a:gd name="T72" fmla="*/ 311640 w 3212"/>
              <a:gd name="T73" fmla="*/ 394819 h 3667"/>
              <a:gd name="T74" fmla="*/ 1671098 w 3212"/>
              <a:gd name="T75" fmla="*/ 1905000 h 3667"/>
              <a:gd name="T76" fmla="*/ 819421 w 3212"/>
              <a:gd name="T77" fmla="*/ 506511 h 3667"/>
              <a:gd name="T78" fmla="*/ 819941 w 3212"/>
              <a:gd name="T79" fmla="*/ 850419 h 3667"/>
              <a:gd name="T80" fmla="*/ 819421 w 3212"/>
              <a:gd name="T81" fmla="*/ 506511 h 3667"/>
              <a:gd name="T82" fmla="*/ 665422 w 3212"/>
              <a:gd name="T83" fmla="*/ 817690 h 3667"/>
              <a:gd name="T84" fmla="*/ 1094122 w 3212"/>
              <a:gd name="T85" fmla="*/ 1640575 h 36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212" h="3667">
                <a:moveTo>
                  <a:pt x="2532" y="723"/>
                </a:moveTo>
                <a:lnTo>
                  <a:pt x="2318" y="1565"/>
                </a:lnTo>
                <a:lnTo>
                  <a:pt x="1674" y="831"/>
                </a:lnTo>
                <a:lnTo>
                  <a:pt x="1700" y="816"/>
                </a:lnTo>
                <a:lnTo>
                  <a:pt x="1731" y="799"/>
                </a:lnTo>
                <a:lnTo>
                  <a:pt x="1771" y="775"/>
                </a:lnTo>
                <a:lnTo>
                  <a:pt x="1818" y="745"/>
                </a:lnTo>
                <a:lnTo>
                  <a:pt x="1870" y="710"/>
                </a:lnTo>
                <a:lnTo>
                  <a:pt x="1925" y="671"/>
                </a:lnTo>
                <a:lnTo>
                  <a:pt x="1982" y="627"/>
                </a:lnTo>
                <a:lnTo>
                  <a:pt x="2010" y="604"/>
                </a:lnTo>
                <a:lnTo>
                  <a:pt x="2039" y="579"/>
                </a:lnTo>
                <a:lnTo>
                  <a:pt x="2067" y="554"/>
                </a:lnTo>
                <a:lnTo>
                  <a:pt x="2092" y="528"/>
                </a:lnTo>
                <a:lnTo>
                  <a:pt x="2118" y="502"/>
                </a:lnTo>
                <a:lnTo>
                  <a:pt x="2142" y="476"/>
                </a:lnTo>
                <a:lnTo>
                  <a:pt x="2166" y="448"/>
                </a:lnTo>
                <a:lnTo>
                  <a:pt x="2186" y="419"/>
                </a:lnTo>
                <a:lnTo>
                  <a:pt x="2206" y="391"/>
                </a:lnTo>
                <a:lnTo>
                  <a:pt x="2223" y="363"/>
                </a:lnTo>
                <a:lnTo>
                  <a:pt x="2238" y="334"/>
                </a:lnTo>
                <a:lnTo>
                  <a:pt x="2249" y="305"/>
                </a:lnTo>
                <a:lnTo>
                  <a:pt x="2253" y="290"/>
                </a:lnTo>
                <a:lnTo>
                  <a:pt x="2257" y="275"/>
                </a:lnTo>
                <a:lnTo>
                  <a:pt x="2261" y="261"/>
                </a:lnTo>
                <a:lnTo>
                  <a:pt x="2263" y="246"/>
                </a:lnTo>
                <a:lnTo>
                  <a:pt x="2264" y="231"/>
                </a:lnTo>
                <a:lnTo>
                  <a:pt x="2266" y="217"/>
                </a:lnTo>
                <a:lnTo>
                  <a:pt x="2266" y="202"/>
                </a:lnTo>
                <a:lnTo>
                  <a:pt x="2264" y="188"/>
                </a:lnTo>
                <a:lnTo>
                  <a:pt x="2262" y="179"/>
                </a:lnTo>
                <a:lnTo>
                  <a:pt x="2260" y="169"/>
                </a:lnTo>
                <a:lnTo>
                  <a:pt x="2253" y="157"/>
                </a:lnTo>
                <a:lnTo>
                  <a:pt x="2244" y="142"/>
                </a:lnTo>
                <a:lnTo>
                  <a:pt x="2236" y="134"/>
                </a:lnTo>
                <a:lnTo>
                  <a:pt x="2229" y="127"/>
                </a:lnTo>
                <a:lnTo>
                  <a:pt x="2219" y="118"/>
                </a:lnTo>
                <a:lnTo>
                  <a:pt x="2209" y="108"/>
                </a:lnTo>
                <a:lnTo>
                  <a:pt x="2197" y="100"/>
                </a:lnTo>
                <a:lnTo>
                  <a:pt x="2184" y="91"/>
                </a:lnTo>
                <a:lnTo>
                  <a:pt x="2168" y="83"/>
                </a:lnTo>
                <a:lnTo>
                  <a:pt x="2150" y="74"/>
                </a:lnTo>
                <a:lnTo>
                  <a:pt x="2131" y="65"/>
                </a:lnTo>
                <a:lnTo>
                  <a:pt x="2109" y="57"/>
                </a:lnTo>
                <a:lnTo>
                  <a:pt x="2085" y="50"/>
                </a:lnTo>
                <a:lnTo>
                  <a:pt x="2059" y="42"/>
                </a:lnTo>
                <a:lnTo>
                  <a:pt x="2031" y="35"/>
                </a:lnTo>
                <a:lnTo>
                  <a:pt x="1999" y="29"/>
                </a:lnTo>
                <a:lnTo>
                  <a:pt x="1965" y="23"/>
                </a:lnTo>
                <a:lnTo>
                  <a:pt x="1930" y="18"/>
                </a:lnTo>
                <a:lnTo>
                  <a:pt x="1890" y="14"/>
                </a:lnTo>
                <a:lnTo>
                  <a:pt x="1848" y="11"/>
                </a:lnTo>
                <a:lnTo>
                  <a:pt x="1802" y="8"/>
                </a:lnTo>
                <a:lnTo>
                  <a:pt x="1754" y="7"/>
                </a:lnTo>
                <a:lnTo>
                  <a:pt x="1702" y="7"/>
                </a:lnTo>
                <a:lnTo>
                  <a:pt x="1647" y="8"/>
                </a:lnTo>
                <a:lnTo>
                  <a:pt x="1621" y="6"/>
                </a:lnTo>
                <a:lnTo>
                  <a:pt x="1590" y="3"/>
                </a:lnTo>
                <a:lnTo>
                  <a:pt x="1550" y="1"/>
                </a:lnTo>
                <a:lnTo>
                  <a:pt x="1504" y="0"/>
                </a:lnTo>
                <a:lnTo>
                  <a:pt x="1450" y="0"/>
                </a:lnTo>
                <a:lnTo>
                  <a:pt x="1391" y="2"/>
                </a:lnTo>
                <a:lnTo>
                  <a:pt x="1361" y="4"/>
                </a:lnTo>
                <a:lnTo>
                  <a:pt x="1330" y="7"/>
                </a:lnTo>
                <a:lnTo>
                  <a:pt x="1299" y="12"/>
                </a:lnTo>
                <a:lnTo>
                  <a:pt x="1267" y="17"/>
                </a:lnTo>
                <a:lnTo>
                  <a:pt x="1235" y="23"/>
                </a:lnTo>
                <a:lnTo>
                  <a:pt x="1203" y="30"/>
                </a:lnTo>
                <a:lnTo>
                  <a:pt x="1173" y="39"/>
                </a:lnTo>
                <a:lnTo>
                  <a:pt x="1142" y="48"/>
                </a:lnTo>
                <a:lnTo>
                  <a:pt x="1113" y="59"/>
                </a:lnTo>
                <a:lnTo>
                  <a:pt x="1084" y="73"/>
                </a:lnTo>
                <a:lnTo>
                  <a:pt x="1057" y="87"/>
                </a:lnTo>
                <a:lnTo>
                  <a:pt x="1030" y="103"/>
                </a:lnTo>
                <a:lnTo>
                  <a:pt x="1006" y="122"/>
                </a:lnTo>
                <a:lnTo>
                  <a:pt x="982" y="141"/>
                </a:lnTo>
                <a:lnTo>
                  <a:pt x="962" y="163"/>
                </a:lnTo>
                <a:lnTo>
                  <a:pt x="952" y="174"/>
                </a:lnTo>
                <a:lnTo>
                  <a:pt x="943" y="186"/>
                </a:lnTo>
                <a:lnTo>
                  <a:pt x="935" y="200"/>
                </a:lnTo>
                <a:lnTo>
                  <a:pt x="926" y="213"/>
                </a:lnTo>
                <a:lnTo>
                  <a:pt x="919" y="227"/>
                </a:lnTo>
                <a:lnTo>
                  <a:pt x="913" y="241"/>
                </a:lnTo>
                <a:lnTo>
                  <a:pt x="915" y="252"/>
                </a:lnTo>
                <a:lnTo>
                  <a:pt x="920" y="266"/>
                </a:lnTo>
                <a:lnTo>
                  <a:pt x="928" y="284"/>
                </a:lnTo>
                <a:lnTo>
                  <a:pt x="940" y="307"/>
                </a:lnTo>
                <a:lnTo>
                  <a:pt x="954" y="335"/>
                </a:lnTo>
                <a:lnTo>
                  <a:pt x="975" y="367"/>
                </a:lnTo>
                <a:lnTo>
                  <a:pt x="1001" y="404"/>
                </a:lnTo>
                <a:lnTo>
                  <a:pt x="1034" y="443"/>
                </a:lnTo>
                <a:lnTo>
                  <a:pt x="1052" y="465"/>
                </a:lnTo>
                <a:lnTo>
                  <a:pt x="1073" y="487"/>
                </a:lnTo>
                <a:lnTo>
                  <a:pt x="1095" y="510"/>
                </a:lnTo>
                <a:lnTo>
                  <a:pt x="1119" y="534"/>
                </a:lnTo>
                <a:lnTo>
                  <a:pt x="1145" y="559"/>
                </a:lnTo>
                <a:lnTo>
                  <a:pt x="1173" y="584"/>
                </a:lnTo>
                <a:lnTo>
                  <a:pt x="1203" y="611"/>
                </a:lnTo>
                <a:lnTo>
                  <a:pt x="1236" y="638"/>
                </a:lnTo>
                <a:lnTo>
                  <a:pt x="1272" y="666"/>
                </a:lnTo>
                <a:lnTo>
                  <a:pt x="1310" y="694"/>
                </a:lnTo>
                <a:lnTo>
                  <a:pt x="1350" y="723"/>
                </a:lnTo>
                <a:lnTo>
                  <a:pt x="1391" y="753"/>
                </a:lnTo>
                <a:lnTo>
                  <a:pt x="1438" y="783"/>
                </a:lnTo>
                <a:lnTo>
                  <a:pt x="1485" y="814"/>
                </a:lnTo>
                <a:lnTo>
                  <a:pt x="832" y="1583"/>
                </a:lnTo>
                <a:lnTo>
                  <a:pt x="599" y="760"/>
                </a:lnTo>
                <a:lnTo>
                  <a:pt x="0" y="1091"/>
                </a:lnTo>
                <a:lnTo>
                  <a:pt x="0" y="3667"/>
                </a:lnTo>
                <a:lnTo>
                  <a:pt x="3212" y="3667"/>
                </a:lnTo>
                <a:lnTo>
                  <a:pt x="3212" y="1099"/>
                </a:lnTo>
                <a:lnTo>
                  <a:pt x="2532" y="723"/>
                </a:lnTo>
                <a:close/>
                <a:moveTo>
                  <a:pt x="1575" y="975"/>
                </a:moveTo>
                <a:lnTo>
                  <a:pt x="1862" y="1140"/>
                </a:lnTo>
                <a:lnTo>
                  <a:pt x="1863" y="1471"/>
                </a:lnTo>
                <a:lnTo>
                  <a:pt x="1576" y="1637"/>
                </a:lnTo>
                <a:lnTo>
                  <a:pt x="1289" y="1472"/>
                </a:lnTo>
                <a:lnTo>
                  <a:pt x="1288" y="1141"/>
                </a:lnTo>
                <a:lnTo>
                  <a:pt x="1575" y="975"/>
                </a:lnTo>
                <a:close/>
                <a:moveTo>
                  <a:pt x="1638" y="3560"/>
                </a:moveTo>
                <a:lnTo>
                  <a:pt x="1146" y="3175"/>
                </a:lnTo>
                <a:lnTo>
                  <a:pt x="1279" y="1574"/>
                </a:lnTo>
                <a:lnTo>
                  <a:pt x="1601" y="1735"/>
                </a:lnTo>
                <a:lnTo>
                  <a:pt x="1879" y="1556"/>
                </a:lnTo>
                <a:lnTo>
                  <a:pt x="2103" y="3158"/>
                </a:lnTo>
                <a:lnTo>
                  <a:pt x="1638" y="3560"/>
                </a:lnTo>
                <a:close/>
              </a:path>
            </a:pathLst>
          </a:custGeom>
          <a:solidFill>
            <a:srgbClr val="FCBAD3"/>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6" name="KSO_Shape"/>
          <p:cNvSpPr/>
          <p:nvPr/>
        </p:nvSpPr>
        <p:spPr>
          <a:xfrm>
            <a:off x="6210300" y="5313613"/>
            <a:ext cx="1327638" cy="577523"/>
          </a:xfrm>
          <a:custGeom>
            <a:avLst/>
            <a:gdLst>
              <a:gd name="connsiteX0" fmla="*/ 124619 w 2178050"/>
              <a:gd name="connsiteY0" fmla="*/ 384969 h 946150"/>
              <a:gd name="connsiteX1" fmla="*/ 124619 w 2178050"/>
              <a:gd name="connsiteY1" fmla="*/ 568325 h 946150"/>
              <a:gd name="connsiteX2" fmla="*/ 197485 w 2178050"/>
              <a:gd name="connsiteY2" fmla="*/ 568325 h 946150"/>
              <a:gd name="connsiteX3" fmla="*/ 197485 w 2178050"/>
              <a:gd name="connsiteY3" fmla="*/ 384969 h 946150"/>
              <a:gd name="connsiteX4" fmla="*/ 1174750 w 2178050"/>
              <a:gd name="connsiteY4" fmla="*/ 118268 h 946150"/>
              <a:gd name="connsiteX5" fmla="*/ 1174750 w 2178050"/>
              <a:gd name="connsiteY5" fmla="*/ 118269 h 946150"/>
              <a:gd name="connsiteX6" fmla="*/ 317499 w 2178050"/>
              <a:gd name="connsiteY6" fmla="*/ 118269 h 946150"/>
              <a:gd name="connsiteX7" fmla="*/ 317499 w 2178050"/>
              <a:gd name="connsiteY7" fmla="*/ 827881 h 946150"/>
              <a:gd name="connsiteX8" fmla="*/ 1174750 w 2178050"/>
              <a:gd name="connsiteY8" fmla="*/ 827881 h 946150"/>
              <a:gd name="connsiteX9" fmla="*/ 1174750 w 2178050"/>
              <a:gd name="connsiteY9" fmla="*/ 827882 h 946150"/>
              <a:gd name="connsiteX10" fmla="*/ 1174751 w 2178050"/>
              <a:gd name="connsiteY10" fmla="*/ 827881 h 946150"/>
              <a:gd name="connsiteX11" fmla="*/ 1662906 w 2178050"/>
              <a:gd name="connsiteY11" fmla="*/ 118268 h 946150"/>
              <a:gd name="connsiteX12" fmla="*/ 197485 w 2178050"/>
              <a:gd name="connsiteY12" fmla="*/ 0 h 946150"/>
              <a:gd name="connsiteX13" fmla="*/ 2178050 w 2178050"/>
              <a:gd name="connsiteY13" fmla="*/ 0 h 946150"/>
              <a:gd name="connsiteX14" fmla="*/ 2178050 w 2178050"/>
              <a:gd name="connsiteY14" fmla="*/ 946150 h 946150"/>
              <a:gd name="connsiteX15" fmla="*/ 197485 w 2178050"/>
              <a:gd name="connsiteY15" fmla="*/ 946150 h 946150"/>
              <a:gd name="connsiteX16" fmla="*/ 197485 w 2178050"/>
              <a:gd name="connsiteY16" fmla="*/ 694531 h 946150"/>
              <a:gd name="connsiteX17" fmla="*/ 125940 w 2178050"/>
              <a:gd name="connsiteY17" fmla="*/ 694531 h 946150"/>
              <a:gd name="connsiteX18" fmla="*/ 0 w 2178050"/>
              <a:gd name="connsiteY18" fmla="*/ 568591 h 946150"/>
              <a:gd name="connsiteX19" fmla="*/ 0 w 2178050"/>
              <a:gd name="connsiteY19" fmla="*/ 384703 h 946150"/>
              <a:gd name="connsiteX20" fmla="*/ 125940 w 2178050"/>
              <a:gd name="connsiteY20" fmla="*/ 258763 h 946150"/>
              <a:gd name="connsiteX21" fmla="*/ 197485 w 2178050"/>
              <a:gd name="connsiteY21" fmla="*/ 258763 h 94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78050" h="946150">
                <a:moveTo>
                  <a:pt x="124619" y="384969"/>
                </a:moveTo>
                <a:lnTo>
                  <a:pt x="124619" y="568325"/>
                </a:lnTo>
                <a:lnTo>
                  <a:pt x="197485" y="568325"/>
                </a:lnTo>
                <a:lnTo>
                  <a:pt x="197485" y="384969"/>
                </a:lnTo>
                <a:close/>
                <a:moveTo>
                  <a:pt x="1174750" y="118268"/>
                </a:moveTo>
                <a:lnTo>
                  <a:pt x="1174750" y="118269"/>
                </a:lnTo>
                <a:lnTo>
                  <a:pt x="317499" y="118269"/>
                </a:lnTo>
                <a:lnTo>
                  <a:pt x="317499" y="827881"/>
                </a:lnTo>
                <a:lnTo>
                  <a:pt x="1174750" y="827881"/>
                </a:lnTo>
                <a:lnTo>
                  <a:pt x="1174750" y="827882"/>
                </a:lnTo>
                <a:lnTo>
                  <a:pt x="1174751" y="827881"/>
                </a:lnTo>
                <a:lnTo>
                  <a:pt x="1662906" y="118268"/>
                </a:lnTo>
                <a:close/>
                <a:moveTo>
                  <a:pt x="197485" y="0"/>
                </a:moveTo>
                <a:lnTo>
                  <a:pt x="2178050" y="0"/>
                </a:lnTo>
                <a:lnTo>
                  <a:pt x="2178050" y="946150"/>
                </a:lnTo>
                <a:lnTo>
                  <a:pt x="197485" y="946150"/>
                </a:lnTo>
                <a:lnTo>
                  <a:pt x="197485" y="694531"/>
                </a:lnTo>
                <a:lnTo>
                  <a:pt x="125940" y="694531"/>
                </a:lnTo>
                <a:cubicBezTo>
                  <a:pt x="56385" y="694531"/>
                  <a:pt x="0" y="638146"/>
                  <a:pt x="0" y="568591"/>
                </a:cubicBezTo>
                <a:lnTo>
                  <a:pt x="0" y="384703"/>
                </a:lnTo>
                <a:cubicBezTo>
                  <a:pt x="0" y="315148"/>
                  <a:pt x="56385" y="258763"/>
                  <a:pt x="125940" y="258763"/>
                </a:cubicBezTo>
                <a:lnTo>
                  <a:pt x="197485" y="258763"/>
                </a:lnTo>
                <a:close/>
              </a:path>
            </a:pathLst>
          </a:custGeom>
          <a:solidFill>
            <a:srgbClr val="FCBA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KSO_Shape"/>
          <p:cNvSpPr/>
          <p:nvPr/>
        </p:nvSpPr>
        <p:spPr>
          <a:xfrm>
            <a:off x="5861246" y="2179372"/>
            <a:ext cx="469506" cy="469506"/>
          </a:xfrm>
          <a:prstGeom prst="donut">
            <a:avLst/>
          </a:prstGeom>
          <a:solidFill>
            <a:srgbClr val="FFFF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28" name="KSO_Shape"/>
          <p:cNvSpPr/>
          <p:nvPr/>
        </p:nvSpPr>
        <p:spPr>
          <a:xfrm>
            <a:off x="5943461" y="4081318"/>
            <a:ext cx="301422" cy="301422"/>
          </a:xfrm>
          <a:prstGeom prst="donut">
            <a:avLst>
              <a:gd name="adj" fmla="val 16011"/>
            </a:avLst>
          </a:prstGeom>
          <a:solidFill>
            <a:srgbClr val="FFFF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29" name="KSO_Shape"/>
          <p:cNvSpPr/>
          <p:nvPr/>
        </p:nvSpPr>
        <p:spPr>
          <a:xfrm>
            <a:off x="5861246" y="5713536"/>
            <a:ext cx="469506" cy="469506"/>
          </a:xfrm>
          <a:prstGeom prst="donut">
            <a:avLst/>
          </a:prstGeom>
          <a:solidFill>
            <a:srgbClr val="FFFF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31" name="文本框 30"/>
          <p:cNvSpPr txBox="1"/>
          <p:nvPr/>
        </p:nvSpPr>
        <p:spPr>
          <a:xfrm>
            <a:off x="517525" y="1321943"/>
            <a:ext cx="5515610" cy="1938020"/>
          </a:xfrm>
          <a:prstGeom prst="rect">
            <a:avLst/>
          </a:prstGeom>
          <a:noFill/>
        </p:spPr>
        <p:txBody>
          <a:bodyPr wrap="square" rtlCol="0">
            <a:spAutoFit/>
          </a:bodyPr>
          <a:lstStyle/>
          <a:p>
            <a:r>
              <a:rPr lang="zh-CN" altLang="en-US" sz="2400" b="1" dirty="0">
                <a:solidFill>
                  <a:srgbClr val="FFFFD2"/>
                </a:solidFill>
              </a:rPr>
              <a:t>黑白棋（奥赛罗）的走法关键在于“夹”字，无论黑白哪方，都必须将棋子下在可以夹住对方的棋子的地方。其夹法可以采用直线、斜线，下在其它地方均属非法，系统将不允许落子。</a:t>
            </a:r>
          </a:p>
        </p:txBody>
      </p:sp>
      <p:sp>
        <p:nvSpPr>
          <p:cNvPr id="33" name="文本框 32"/>
          <p:cNvSpPr txBox="1"/>
          <p:nvPr/>
        </p:nvSpPr>
        <p:spPr>
          <a:xfrm>
            <a:off x="6252502" y="3088382"/>
            <a:ext cx="5704840" cy="1938020"/>
          </a:xfrm>
          <a:prstGeom prst="rect">
            <a:avLst/>
          </a:prstGeom>
          <a:noFill/>
        </p:spPr>
        <p:txBody>
          <a:bodyPr wrap="square" rtlCol="0">
            <a:spAutoFit/>
          </a:bodyPr>
          <a:lstStyle/>
          <a:p>
            <a:r>
              <a:rPr lang="zh-CN" altLang="en-US" sz="2400" b="1" dirty="0">
                <a:solidFill>
                  <a:srgbClr val="FFFFD2"/>
                </a:solidFill>
              </a:rPr>
              <a:t>被对方棋子夹住的棋子，会"投降"变成对方的棋子。同样的，不论直线斜线，只要被对方的棋子夹住，都会"投降"。 因此，你一定要落子巧妙，就可以用最少的棋子夹住最多的棋。</a:t>
            </a:r>
          </a:p>
        </p:txBody>
      </p:sp>
      <p:sp>
        <p:nvSpPr>
          <p:cNvPr id="37" name="文本框 36"/>
          <p:cNvSpPr txBox="1"/>
          <p:nvPr/>
        </p:nvSpPr>
        <p:spPr>
          <a:xfrm>
            <a:off x="49530" y="5025390"/>
            <a:ext cx="5983605" cy="829945"/>
          </a:xfrm>
          <a:prstGeom prst="rect">
            <a:avLst/>
          </a:prstGeom>
          <a:noFill/>
        </p:spPr>
        <p:txBody>
          <a:bodyPr wrap="square" rtlCol="0">
            <a:spAutoFit/>
          </a:bodyPr>
          <a:lstStyle/>
          <a:p>
            <a:r>
              <a:rPr lang="zh-CN" altLang="en-US" sz="2400" b="1" dirty="0">
                <a:solidFill>
                  <a:srgbClr val="FFFFD2"/>
                </a:solidFill>
              </a:rPr>
              <a:t>若有一方没有地方可以合法落子，则系统会自动跳过，由对方走。</a:t>
            </a:r>
          </a:p>
        </p:txBody>
      </p:sp>
      <p:pic>
        <p:nvPicPr>
          <p:cNvPr id="16" name="图片 15">
            <a:extLst>
              <a:ext uri="{FF2B5EF4-FFF2-40B4-BE49-F238E27FC236}">
                <a16:creationId xmlns:a16="http://schemas.microsoft.com/office/drawing/2014/main" id="{782AA4D8-2DAA-3547-BFA2-A5258D9C3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592" y="978344"/>
            <a:ext cx="1655847" cy="9627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11" name="文本框 10"/>
          <p:cNvSpPr txBox="1"/>
          <p:nvPr/>
        </p:nvSpPr>
        <p:spPr>
          <a:xfrm>
            <a:off x="3362178" y="0"/>
            <a:ext cx="5467643" cy="922020"/>
          </a:xfrm>
          <a:prstGeom prst="rect">
            <a:avLst/>
          </a:prstGeom>
          <a:noFill/>
        </p:spPr>
        <p:txBody>
          <a:bodyPr wrap="square" rtlCol="0">
            <a:spAutoFit/>
          </a:bodyPr>
          <a:lstStyle/>
          <a:p>
            <a:pPr algn="ctr"/>
            <a:r>
              <a:rPr lang="zh-CN" altLang="en-US" sz="5400" dirty="0">
                <a:solidFill>
                  <a:srgbClr val="FFFFD2"/>
                </a:solidFill>
                <a:latin typeface="Berlin Sans FB Demi" panose="020E0802020502020306" pitchFamily="34" charset="0"/>
              </a:rPr>
              <a:t>输赢</a:t>
            </a:r>
          </a:p>
        </p:txBody>
      </p:sp>
      <p:sp>
        <p:nvSpPr>
          <p:cNvPr id="39" name="文本框 38"/>
          <p:cNvSpPr txBox="1"/>
          <p:nvPr/>
        </p:nvSpPr>
        <p:spPr>
          <a:xfrm>
            <a:off x="6727825" y="1575435"/>
            <a:ext cx="5022850" cy="4031873"/>
          </a:xfrm>
          <a:prstGeom prst="rect">
            <a:avLst/>
          </a:prstGeom>
          <a:noFill/>
        </p:spPr>
        <p:txBody>
          <a:bodyPr wrap="square" rtlCol="0">
            <a:spAutoFit/>
          </a:bodyPr>
          <a:lstStyle/>
          <a:p>
            <a:r>
              <a:rPr lang="en-US" altLang="zh-CN" sz="3200" b="1" dirty="0">
                <a:solidFill>
                  <a:srgbClr val="FFFFD2"/>
                </a:solidFill>
              </a:rPr>
              <a:t>1.</a:t>
            </a:r>
            <a:r>
              <a:rPr lang="zh-CN" altLang="en-US" sz="3200" b="1" dirty="0">
                <a:solidFill>
                  <a:srgbClr val="FFFFD2"/>
                </a:solidFill>
              </a:rPr>
              <a:t>当棋盘下满或双方都无棋可走时，棋子多的一方获胜。</a:t>
            </a:r>
          </a:p>
          <a:p>
            <a:r>
              <a:rPr lang="en-US" altLang="zh-CN" sz="3200" b="1" dirty="0">
                <a:solidFill>
                  <a:srgbClr val="FFFFD2"/>
                </a:solidFill>
              </a:rPr>
              <a:t>2.</a:t>
            </a:r>
            <a:r>
              <a:rPr lang="zh-CN" altLang="en-US" sz="3200" b="1" dirty="0">
                <a:solidFill>
                  <a:srgbClr val="FFFFD2"/>
                </a:solidFill>
              </a:rPr>
              <a:t>当一方将对方的全部棋子俘虏时该方获胜。</a:t>
            </a:r>
          </a:p>
          <a:p>
            <a:r>
              <a:rPr lang="en-US" altLang="zh-CN" sz="3200" b="1" dirty="0">
                <a:solidFill>
                  <a:srgbClr val="FFFFD2"/>
                </a:solidFill>
              </a:rPr>
              <a:t>3.</a:t>
            </a:r>
            <a:r>
              <a:rPr lang="zh-CN" altLang="en-US" sz="3200" b="1" dirty="0">
                <a:solidFill>
                  <a:srgbClr val="FFFFD2"/>
                </a:solidFill>
              </a:rPr>
              <a:t>若棋盘下满或双方都无棋可走时，双方棋子数目相同，则和棋</a:t>
            </a:r>
            <a:r>
              <a:rPr lang="zh-CN" altLang="en-US" b="1" dirty="0">
                <a:solidFill>
                  <a:srgbClr val="FFFFD2"/>
                </a:solidFill>
              </a:rPr>
              <a:t>。 </a:t>
            </a:r>
          </a:p>
        </p:txBody>
      </p:sp>
      <p:pic>
        <p:nvPicPr>
          <p:cNvPr id="8" name="图片 7">
            <a:extLst>
              <a:ext uri="{FF2B5EF4-FFF2-40B4-BE49-F238E27FC236}">
                <a16:creationId xmlns:a16="http://schemas.microsoft.com/office/drawing/2014/main" id="{9183F5F9-8AB1-0E45-999C-11EEFF330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82" y="1314552"/>
            <a:ext cx="6461040" cy="4832899"/>
          </a:xfrm>
          <a:prstGeom prst="rect">
            <a:avLst/>
          </a:prstGeom>
        </p:spPr>
      </p:pic>
    </p:spTree>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10" name="KSO_Shape"/>
          <p:cNvSpPr/>
          <p:nvPr/>
        </p:nvSpPr>
        <p:spPr>
          <a:xfrm>
            <a:off x="4695092" y="1808737"/>
            <a:ext cx="3760764" cy="3240526"/>
          </a:xfrm>
          <a:custGeom>
            <a:avLst/>
            <a:gdLst>
              <a:gd name="connsiteX0" fmla="*/ 758698 w 1517396"/>
              <a:gd name="connsiteY0" fmla="*/ 189989 h 1308100"/>
              <a:gd name="connsiteX1" fmla="*/ 170672 w 1517396"/>
              <a:gd name="connsiteY1" fmla="*/ 1203827 h 1308100"/>
              <a:gd name="connsiteX2" fmla="*/ 1346724 w 1517396"/>
              <a:gd name="connsiteY2" fmla="*/ 1203827 h 1308100"/>
              <a:gd name="connsiteX3" fmla="*/ 758698 w 1517396"/>
              <a:gd name="connsiteY3" fmla="*/ 0 h 1308100"/>
              <a:gd name="connsiteX4" fmla="*/ 1517396 w 1517396"/>
              <a:gd name="connsiteY4" fmla="*/ 1308100 h 1308100"/>
              <a:gd name="connsiteX5" fmla="*/ 0 w 1517396"/>
              <a:gd name="connsiteY5" fmla="*/ 1308100 h 1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396" h="1308100">
                <a:moveTo>
                  <a:pt x="758698" y="189989"/>
                </a:moveTo>
                <a:lnTo>
                  <a:pt x="170672" y="1203827"/>
                </a:lnTo>
                <a:lnTo>
                  <a:pt x="1346724" y="1203827"/>
                </a:lnTo>
                <a:close/>
                <a:moveTo>
                  <a:pt x="758698" y="0"/>
                </a:moveTo>
                <a:lnTo>
                  <a:pt x="1517396" y="1308100"/>
                </a:lnTo>
                <a:lnTo>
                  <a:pt x="0" y="1308100"/>
                </a:lnTo>
                <a:close/>
              </a:path>
            </a:pathLst>
          </a:custGeom>
          <a:solidFill>
            <a:srgbClr val="AA96D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KSO_Shape"/>
          <p:cNvSpPr/>
          <p:nvPr/>
        </p:nvSpPr>
        <p:spPr>
          <a:xfrm>
            <a:off x="3365108" y="2011347"/>
            <a:ext cx="3760764" cy="3240526"/>
          </a:xfrm>
          <a:custGeom>
            <a:avLst/>
            <a:gdLst>
              <a:gd name="connsiteX0" fmla="*/ 170672 w 1517396"/>
              <a:gd name="connsiteY0" fmla="*/ 104273 h 1308100"/>
              <a:gd name="connsiteX1" fmla="*/ 758698 w 1517396"/>
              <a:gd name="connsiteY1" fmla="*/ 1118111 h 1308100"/>
              <a:gd name="connsiteX2" fmla="*/ 1346724 w 1517396"/>
              <a:gd name="connsiteY2" fmla="*/ 104273 h 1308100"/>
              <a:gd name="connsiteX3" fmla="*/ 0 w 1517396"/>
              <a:gd name="connsiteY3" fmla="*/ 0 h 1308100"/>
              <a:gd name="connsiteX4" fmla="*/ 1517396 w 1517396"/>
              <a:gd name="connsiteY4" fmla="*/ 0 h 1308100"/>
              <a:gd name="connsiteX5" fmla="*/ 758698 w 1517396"/>
              <a:gd name="connsiteY5" fmla="*/ 1308100 h 1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396" h="1308100">
                <a:moveTo>
                  <a:pt x="170672" y="104273"/>
                </a:moveTo>
                <a:lnTo>
                  <a:pt x="758698" y="1118111"/>
                </a:lnTo>
                <a:lnTo>
                  <a:pt x="1346724" y="104273"/>
                </a:lnTo>
                <a:close/>
                <a:moveTo>
                  <a:pt x="0" y="0"/>
                </a:moveTo>
                <a:lnTo>
                  <a:pt x="1517396" y="0"/>
                </a:lnTo>
                <a:lnTo>
                  <a:pt x="758698" y="1308100"/>
                </a:lnTo>
                <a:close/>
              </a:path>
            </a:pathLst>
          </a:custGeom>
          <a:solidFill>
            <a:srgbClr val="FCBAD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2916701" y="2727531"/>
            <a:ext cx="6358597" cy="1198880"/>
          </a:xfrm>
          <a:prstGeom prst="rect">
            <a:avLst/>
          </a:prstGeom>
          <a:noFill/>
        </p:spPr>
        <p:txBody>
          <a:bodyPr wrap="square" rtlCol="0">
            <a:spAutoFit/>
          </a:bodyPr>
          <a:lstStyle/>
          <a:p>
            <a:pPr algn="ctr"/>
            <a:r>
              <a:rPr lang="en-US" altLang="zh-CN" sz="7200" dirty="0">
                <a:solidFill>
                  <a:srgbClr val="FFFFD2"/>
                </a:solidFill>
                <a:latin typeface="Berlin Sans FB Demi" panose="020E0802020502020306" pitchFamily="34" charset="0"/>
              </a:rPr>
              <a:t>Player vs AI</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10" name="KSO_Shape"/>
          <p:cNvSpPr/>
          <p:nvPr/>
        </p:nvSpPr>
        <p:spPr>
          <a:xfrm>
            <a:off x="4695092" y="1808737"/>
            <a:ext cx="3760764" cy="3240526"/>
          </a:xfrm>
          <a:custGeom>
            <a:avLst/>
            <a:gdLst>
              <a:gd name="connsiteX0" fmla="*/ 758698 w 1517396"/>
              <a:gd name="connsiteY0" fmla="*/ 189989 h 1308100"/>
              <a:gd name="connsiteX1" fmla="*/ 170672 w 1517396"/>
              <a:gd name="connsiteY1" fmla="*/ 1203827 h 1308100"/>
              <a:gd name="connsiteX2" fmla="*/ 1346724 w 1517396"/>
              <a:gd name="connsiteY2" fmla="*/ 1203827 h 1308100"/>
              <a:gd name="connsiteX3" fmla="*/ 758698 w 1517396"/>
              <a:gd name="connsiteY3" fmla="*/ 0 h 1308100"/>
              <a:gd name="connsiteX4" fmla="*/ 1517396 w 1517396"/>
              <a:gd name="connsiteY4" fmla="*/ 1308100 h 1308100"/>
              <a:gd name="connsiteX5" fmla="*/ 0 w 1517396"/>
              <a:gd name="connsiteY5" fmla="*/ 1308100 h 1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396" h="1308100">
                <a:moveTo>
                  <a:pt x="758698" y="189989"/>
                </a:moveTo>
                <a:lnTo>
                  <a:pt x="170672" y="1203827"/>
                </a:lnTo>
                <a:lnTo>
                  <a:pt x="1346724" y="1203827"/>
                </a:lnTo>
                <a:close/>
                <a:moveTo>
                  <a:pt x="758698" y="0"/>
                </a:moveTo>
                <a:lnTo>
                  <a:pt x="1517396" y="1308100"/>
                </a:lnTo>
                <a:lnTo>
                  <a:pt x="0" y="1308100"/>
                </a:lnTo>
                <a:close/>
              </a:path>
            </a:pathLst>
          </a:custGeom>
          <a:solidFill>
            <a:srgbClr val="AA96D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KSO_Shape"/>
          <p:cNvSpPr/>
          <p:nvPr/>
        </p:nvSpPr>
        <p:spPr>
          <a:xfrm>
            <a:off x="3365108" y="2011347"/>
            <a:ext cx="3760764" cy="3240526"/>
          </a:xfrm>
          <a:custGeom>
            <a:avLst/>
            <a:gdLst>
              <a:gd name="connsiteX0" fmla="*/ 170672 w 1517396"/>
              <a:gd name="connsiteY0" fmla="*/ 104273 h 1308100"/>
              <a:gd name="connsiteX1" fmla="*/ 758698 w 1517396"/>
              <a:gd name="connsiteY1" fmla="*/ 1118111 h 1308100"/>
              <a:gd name="connsiteX2" fmla="*/ 1346724 w 1517396"/>
              <a:gd name="connsiteY2" fmla="*/ 104273 h 1308100"/>
              <a:gd name="connsiteX3" fmla="*/ 0 w 1517396"/>
              <a:gd name="connsiteY3" fmla="*/ 0 h 1308100"/>
              <a:gd name="connsiteX4" fmla="*/ 1517396 w 1517396"/>
              <a:gd name="connsiteY4" fmla="*/ 0 h 1308100"/>
              <a:gd name="connsiteX5" fmla="*/ 758698 w 1517396"/>
              <a:gd name="connsiteY5" fmla="*/ 1308100 h 1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396" h="1308100">
                <a:moveTo>
                  <a:pt x="170672" y="104273"/>
                </a:moveTo>
                <a:lnTo>
                  <a:pt x="758698" y="1118111"/>
                </a:lnTo>
                <a:lnTo>
                  <a:pt x="1346724" y="104273"/>
                </a:lnTo>
                <a:close/>
                <a:moveTo>
                  <a:pt x="0" y="0"/>
                </a:moveTo>
                <a:lnTo>
                  <a:pt x="1517396" y="0"/>
                </a:lnTo>
                <a:lnTo>
                  <a:pt x="758698" y="1308100"/>
                </a:lnTo>
                <a:close/>
              </a:path>
            </a:pathLst>
          </a:custGeom>
          <a:solidFill>
            <a:srgbClr val="FCBAD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2916701" y="2727531"/>
            <a:ext cx="6358597" cy="1198880"/>
          </a:xfrm>
          <a:prstGeom prst="rect">
            <a:avLst/>
          </a:prstGeom>
          <a:noFill/>
        </p:spPr>
        <p:txBody>
          <a:bodyPr wrap="square" rtlCol="0">
            <a:spAutoFit/>
          </a:bodyPr>
          <a:lstStyle/>
          <a:p>
            <a:pPr algn="ctr"/>
            <a:r>
              <a:rPr lang="zh-CN" altLang="en-US" sz="7200" dirty="0">
                <a:solidFill>
                  <a:srgbClr val="FFFFD2"/>
                </a:solidFill>
                <a:latin typeface="Berlin Sans FB Demi" panose="020E0802020502020306" pitchFamily="34" charset="0"/>
              </a:rPr>
              <a:t>功能及实现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33" name="KSO_Shape">
            <a:extLst>
              <a:ext uri="{FF2B5EF4-FFF2-40B4-BE49-F238E27FC236}">
                <a16:creationId xmlns:a16="http://schemas.microsoft.com/office/drawing/2014/main" id="{097F0DE1-A7C2-CD4E-ACC4-07356242E759}"/>
              </a:ext>
            </a:extLst>
          </p:cNvPr>
          <p:cNvSpPr/>
          <p:nvPr/>
        </p:nvSpPr>
        <p:spPr>
          <a:xfrm>
            <a:off x="109382" y="1135462"/>
            <a:ext cx="4428343" cy="1918649"/>
          </a:xfrm>
          <a:prstGeom prst="roundRect">
            <a:avLst/>
          </a:prstGeom>
          <a:solidFill>
            <a:srgbClr val="AA96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文本框 10"/>
          <p:cNvSpPr txBox="1"/>
          <p:nvPr/>
        </p:nvSpPr>
        <p:spPr>
          <a:xfrm>
            <a:off x="-929918" y="-27437"/>
            <a:ext cx="5467643" cy="923330"/>
          </a:xfrm>
          <a:prstGeom prst="rect">
            <a:avLst/>
          </a:prstGeom>
          <a:noFill/>
        </p:spPr>
        <p:txBody>
          <a:bodyPr wrap="square" rtlCol="0">
            <a:spAutoFit/>
          </a:bodyPr>
          <a:lstStyle/>
          <a:p>
            <a:pPr algn="ctr"/>
            <a:r>
              <a:rPr lang="zh-CN" altLang="en-US" sz="5400" dirty="0">
                <a:solidFill>
                  <a:srgbClr val="FFFFD2"/>
                </a:solidFill>
                <a:latin typeface="Berlin Sans FB Demi" panose="020E0802020502020306" pitchFamily="34" charset="0"/>
              </a:rPr>
              <a:t>功能</a:t>
            </a:r>
          </a:p>
        </p:txBody>
      </p:sp>
      <p:sp>
        <p:nvSpPr>
          <p:cNvPr id="15" name="KSO_Shape"/>
          <p:cNvSpPr/>
          <p:nvPr/>
        </p:nvSpPr>
        <p:spPr>
          <a:xfrm>
            <a:off x="5355229" y="1417326"/>
            <a:ext cx="6113546" cy="4801824"/>
          </a:xfrm>
          <a:prstGeom prst="roundRect">
            <a:avLst/>
          </a:prstGeom>
          <a:solidFill>
            <a:srgbClr val="FCBA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 name="KSO_Shape"/>
          <p:cNvSpPr/>
          <p:nvPr/>
        </p:nvSpPr>
        <p:spPr>
          <a:xfrm>
            <a:off x="109382" y="3533250"/>
            <a:ext cx="4465571" cy="2585533"/>
          </a:xfrm>
          <a:prstGeom prst="roundRect">
            <a:avLst/>
          </a:prstGeom>
          <a:solidFill>
            <a:srgbClr val="AA96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7" name="文本框 16"/>
          <p:cNvSpPr txBox="1"/>
          <p:nvPr/>
        </p:nvSpPr>
        <p:spPr>
          <a:xfrm>
            <a:off x="682544" y="6118783"/>
            <a:ext cx="2541494" cy="523220"/>
          </a:xfrm>
          <a:prstGeom prst="rect">
            <a:avLst/>
          </a:prstGeom>
          <a:noFill/>
        </p:spPr>
        <p:txBody>
          <a:bodyPr wrap="square" rtlCol="0">
            <a:spAutoFit/>
          </a:bodyPr>
          <a:lstStyle/>
          <a:p>
            <a:r>
              <a:rPr lang="zh-CN" altLang="en-US" sz="2800" dirty="0">
                <a:solidFill>
                  <a:srgbClr val="AA96DA"/>
                </a:solidFill>
                <a:latin typeface="Aharoni" panose="02010803020104030203" pitchFamily="2" charset="-79"/>
                <a:cs typeface="Aharoni" panose="02010803020104030203" pitchFamily="2" charset="-79"/>
              </a:rPr>
              <a:t>再来一局</a:t>
            </a:r>
          </a:p>
        </p:txBody>
      </p:sp>
      <p:sp>
        <p:nvSpPr>
          <p:cNvPr id="22" name="文本框 21"/>
          <p:cNvSpPr txBox="1"/>
          <p:nvPr/>
        </p:nvSpPr>
        <p:spPr>
          <a:xfrm>
            <a:off x="6148757" y="6213109"/>
            <a:ext cx="1868299" cy="523220"/>
          </a:xfrm>
          <a:prstGeom prst="rect">
            <a:avLst/>
          </a:prstGeom>
          <a:noFill/>
        </p:spPr>
        <p:txBody>
          <a:bodyPr wrap="square" rtlCol="0">
            <a:spAutoFit/>
          </a:bodyPr>
          <a:lstStyle/>
          <a:p>
            <a:r>
              <a:rPr lang="zh-CN" altLang="en-US" sz="2800" b="1" dirty="0">
                <a:solidFill>
                  <a:srgbClr val="FFFFD2"/>
                </a:solidFill>
              </a:rPr>
              <a:t>实时记分</a:t>
            </a:r>
          </a:p>
        </p:txBody>
      </p:sp>
      <p:pic>
        <p:nvPicPr>
          <p:cNvPr id="3" name="图片 2">
            <a:extLst>
              <a:ext uri="{FF2B5EF4-FFF2-40B4-BE49-F238E27FC236}">
                <a16:creationId xmlns:a16="http://schemas.microsoft.com/office/drawing/2014/main" id="{7474DEDF-3690-304D-A1EF-93E8173B8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3369" y="1713615"/>
            <a:ext cx="5597265" cy="4213472"/>
          </a:xfrm>
          <a:prstGeom prst="rect">
            <a:avLst/>
          </a:prstGeom>
        </p:spPr>
      </p:pic>
      <p:pic>
        <p:nvPicPr>
          <p:cNvPr id="5" name="图片 4">
            <a:extLst>
              <a:ext uri="{FF2B5EF4-FFF2-40B4-BE49-F238E27FC236}">
                <a16:creationId xmlns:a16="http://schemas.microsoft.com/office/drawing/2014/main" id="{F769C13A-3357-2B4F-9583-A4D3F1E50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60" y="3818017"/>
            <a:ext cx="4183743" cy="2016000"/>
          </a:xfrm>
          <a:prstGeom prst="rect">
            <a:avLst/>
          </a:prstGeom>
        </p:spPr>
      </p:pic>
      <p:sp>
        <p:nvSpPr>
          <p:cNvPr id="9" name="圆角右箭头 8">
            <a:extLst>
              <a:ext uri="{FF2B5EF4-FFF2-40B4-BE49-F238E27FC236}">
                <a16:creationId xmlns:a16="http://schemas.microsoft.com/office/drawing/2014/main" id="{01AFD6FB-6BF9-074E-9BAE-2DD3FA7270B9}"/>
              </a:ext>
            </a:extLst>
          </p:cNvPr>
          <p:cNvSpPr/>
          <p:nvPr/>
        </p:nvSpPr>
        <p:spPr>
          <a:xfrm rot="5805754">
            <a:off x="11048453" y="2299418"/>
            <a:ext cx="919287" cy="585963"/>
          </a:xfrm>
          <a:prstGeom prst="bentArrow">
            <a:avLst/>
          </a:prstGeom>
          <a:solidFill>
            <a:srgbClr val="F672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3" name="左弧形箭头 22">
            <a:extLst>
              <a:ext uri="{FF2B5EF4-FFF2-40B4-BE49-F238E27FC236}">
                <a16:creationId xmlns:a16="http://schemas.microsoft.com/office/drawing/2014/main" id="{8F2CFD1A-FF6C-6E46-AFFA-55AB36CCD69F}"/>
              </a:ext>
            </a:extLst>
          </p:cNvPr>
          <p:cNvSpPr/>
          <p:nvPr/>
        </p:nvSpPr>
        <p:spPr>
          <a:xfrm rot="19645618" flipH="1">
            <a:off x="5339795" y="6008430"/>
            <a:ext cx="685883" cy="1048097"/>
          </a:xfrm>
          <a:prstGeom prst="curvedLeftArrow">
            <a:avLst>
              <a:gd name="adj1" fmla="val 18305"/>
              <a:gd name="adj2" fmla="val 59077"/>
              <a:gd name="adj3" fmla="val 25424"/>
            </a:avLst>
          </a:prstGeom>
          <a:solidFill>
            <a:srgbClr val="FCBA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右弧形箭头 23">
            <a:extLst>
              <a:ext uri="{FF2B5EF4-FFF2-40B4-BE49-F238E27FC236}">
                <a16:creationId xmlns:a16="http://schemas.microsoft.com/office/drawing/2014/main" id="{6FDB95BA-8326-F748-8124-4E90A31254A3}"/>
              </a:ext>
            </a:extLst>
          </p:cNvPr>
          <p:cNvSpPr/>
          <p:nvPr/>
        </p:nvSpPr>
        <p:spPr>
          <a:xfrm rot="7930975">
            <a:off x="10317699" y="320044"/>
            <a:ext cx="630194" cy="1337190"/>
          </a:xfrm>
          <a:prstGeom prst="curvedRightArrow">
            <a:avLst/>
          </a:prstGeom>
          <a:solidFill>
            <a:srgbClr val="FCBA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5" name="文本框 24">
            <a:extLst>
              <a:ext uri="{FF2B5EF4-FFF2-40B4-BE49-F238E27FC236}">
                <a16:creationId xmlns:a16="http://schemas.microsoft.com/office/drawing/2014/main" id="{C6076165-071A-7D44-9AED-B333B6BF9EA9}"/>
              </a:ext>
            </a:extLst>
          </p:cNvPr>
          <p:cNvSpPr txBox="1"/>
          <p:nvPr/>
        </p:nvSpPr>
        <p:spPr>
          <a:xfrm>
            <a:off x="9080760" y="818170"/>
            <a:ext cx="1791730" cy="523220"/>
          </a:xfrm>
          <a:prstGeom prst="rect">
            <a:avLst/>
          </a:prstGeom>
          <a:noFill/>
        </p:spPr>
        <p:txBody>
          <a:bodyPr wrap="square" rtlCol="0">
            <a:spAutoFit/>
          </a:bodyPr>
          <a:lstStyle/>
          <a:p>
            <a:r>
              <a:rPr lang="zh-CN" altLang="en-US" sz="2800" b="1" dirty="0">
                <a:solidFill>
                  <a:srgbClr val="FFFFD2"/>
                </a:solidFill>
              </a:rPr>
              <a:t>重新开始</a:t>
            </a:r>
          </a:p>
        </p:txBody>
      </p:sp>
      <p:sp>
        <p:nvSpPr>
          <p:cNvPr id="26" name="文本框 25">
            <a:extLst>
              <a:ext uri="{FF2B5EF4-FFF2-40B4-BE49-F238E27FC236}">
                <a16:creationId xmlns:a16="http://schemas.microsoft.com/office/drawing/2014/main" id="{4E8BC633-5E26-2C4C-A097-5D9EDBB57996}"/>
              </a:ext>
            </a:extLst>
          </p:cNvPr>
          <p:cNvSpPr txBox="1"/>
          <p:nvPr/>
        </p:nvSpPr>
        <p:spPr>
          <a:xfrm>
            <a:off x="10392032" y="3101546"/>
            <a:ext cx="1799968" cy="954107"/>
          </a:xfrm>
          <a:prstGeom prst="rect">
            <a:avLst/>
          </a:prstGeom>
          <a:noFill/>
        </p:spPr>
        <p:txBody>
          <a:bodyPr wrap="square" rtlCol="0">
            <a:spAutoFit/>
          </a:bodyPr>
          <a:lstStyle>
            <a:defPPr>
              <a:defRPr lang="zh-CN"/>
            </a:defPPr>
            <a:lvl1pPr>
              <a:defRPr kumimoji="1"/>
            </a:lvl1pPr>
          </a:lstStyle>
          <a:p>
            <a:r>
              <a:rPr lang="zh-CN" altLang="en-US" sz="2800" b="1" dirty="0">
                <a:solidFill>
                  <a:srgbClr val="FFFFD2"/>
                </a:solidFill>
              </a:rPr>
              <a:t>提示可走棋的位置</a:t>
            </a:r>
          </a:p>
        </p:txBody>
      </p:sp>
      <p:sp>
        <p:nvSpPr>
          <p:cNvPr id="28" name="圆角右箭头 27">
            <a:extLst>
              <a:ext uri="{FF2B5EF4-FFF2-40B4-BE49-F238E27FC236}">
                <a16:creationId xmlns:a16="http://schemas.microsoft.com/office/drawing/2014/main" id="{0824151C-FA3F-8047-970E-6EAA01D5EBFC}"/>
              </a:ext>
            </a:extLst>
          </p:cNvPr>
          <p:cNvSpPr/>
          <p:nvPr/>
        </p:nvSpPr>
        <p:spPr>
          <a:xfrm rot="5400000">
            <a:off x="9575755" y="1736290"/>
            <a:ext cx="488658" cy="2241854"/>
          </a:xfrm>
          <a:prstGeom prst="bentArrow">
            <a:avLst/>
          </a:prstGeom>
          <a:solidFill>
            <a:srgbClr val="F672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30" name="图片 29">
            <a:extLst>
              <a:ext uri="{FF2B5EF4-FFF2-40B4-BE49-F238E27FC236}">
                <a16:creationId xmlns:a16="http://schemas.microsoft.com/office/drawing/2014/main" id="{DBEC1610-1CD7-C24F-BB5B-E72C7184B7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328" y="1212604"/>
            <a:ext cx="3872405" cy="1741956"/>
          </a:xfrm>
          <a:prstGeom prst="rect">
            <a:avLst/>
          </a:prstGeom>
        </p:spPr>
      </p:pic>
      <p:sp>
        <p:nvSpPr>
          <p:cNvPr id="32" name="文本框 31">
            <a:extLst>
              <a:ext uri="{FF2B5EF4-FFF2-40B4-BE49-F238E27FC236}">
                <a16:creationId xmlns:a16="http://schemas.microsoft.com/office/drawing/2014/main" id="{F7ED13D0-2A76-3349-8CF7-6DE76052D0AB}"/>
              </a:ext>
            </a:extLst>
          </p:cNvPr>
          <p:cNvSpPr txBox="1"/>
          <p:nvPr/>
        </p:nvSpPr>
        <p:spPr>
          <a:xfrm>
            <a:off x="2179983" y="2997184"/>
            <a:ext cx="2088110" cy="523220"/>
          </a:xfrm>
          <a:prstGeom prst="rect">
            <a:avLst/>
          </a:prstGeom>
          <a:noFill/>
        </p:spPr>
        <p:txBody>
          <a:bodyPr wrap="square" rtlCol="0">
            <a:spAutoFit/>
          </a:bodyPr>
          <a:lstStyle>
            <a:defPPr>
              <a:defRPr lang="zh-CN"/>
            </a:defPPr>
            <a:lvl1pPr>
              <a:defRPr sz="2800">
                <a:solidFill>
                  <a:srgbClr val="AA96DA"/>
                </a:solidFill>
                <a:latin typeface="Aharoni" panose="02010803020104030203" pitchFamily="2" charset="-79"/>
                <a:cs typeface="Aharoni" panose="02010803020104030203" pitchFamily="2" charset="-79"/>
              </a:defRPr>
            </a:lvl1pPr>
          </a:lstStyle>
          <a:p>
            <a:r>
              <a:rPr lang="zh-CN" altLang="en-US" dirty="0"/>
              <a:t>选择黑</a:t>
            </a:r>
            <a:r>
              <a:rPr lang="en-US" altLang="zh-CN" dirty="0"/>
              <a:t>/</a:t>
            </a:r>
            <a:r>
              <a:rPr lang="zh-CN" altLang="en-US" dirty="0"/>
              <a:t>白棋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8D8EA"/>
        </a:solidFill>
        <a:effectLst/>
      </p:bgPr>
    </p:bg>
    <p:spTree>
      <p:nvGrpSpPr>
        <p:cNvPr id="1" name=""/>
        <p:cNvGrpSpPr/>
        <p:nvPr/>
      </p:nvGrpSpPr>
      <p:grpSpPr>
        <a:xfrm>
          <a:off x="0" y="0"/>
          <a:ext cx="0" cy="0"/>
          <a:chOff x="0" y="0"/>
          <a:chExt cx="0" cy="0"/>
        </a:xfrm>
      </p:grpSpPr>
      <p:sp>
        <p:nvSpPr>
          <p:cNvPr id="11" name="文本框 10"/>
          <p:cNvSpPr txBox="1"/>
          <p:nvPr/>
        </p:nvSpPr>
        <p:spPr>
          <a:xfrm>
            <a:off x="3362178" y="0"/>
            <a:ext cx="5467643" cy="922020"/>
          </a:xfrm>
          <a:prstGeom prst="rect">
            <a:avLst/>
          </a:prstGeom>
          <a:noFill/>
        </p:spPr>
        <p:txBody>
          <a:bodyPr wrap="square" rtlCol="0">
            <a:spAutoFit/>
          </a:bodyPr>
          <a:lstStyle/>
          <a:p>
            <a:pPr algn="ctr"/>
            <a:r>
              <a:rPr lang="zh-CN" altLang="en-US" sz="5400" dirty="0">
                <a:solidFill>
                  <a:srgbClr val="FFFFD2"/>
                </a:solidFill>
                <a:latin typeface="Berlin Sans FB Demi" panose="020E0802020502020306" pitchFamily="34" charset="0"/>
              </a:rPr>
              <a:t>博弈思想</a:t>
            </a:r>
          </a:p>
        </p:txBody>
      </p:sp>
      <p:sp>
        <p:nvSpPr>
          <p:cNvPr id="38" name="文本框 37"/>
          <p:cNvSpPr txBox="1"/>
          <p:nvPr/>
        </p:nvSpPr>
        <p:spPr>
          <a:xfrm>
            <a:off x="6445250" y="1216660"/>
            <a:ext cx="4074160" cy="521970"/>
          </a:xfrm>
          <a:prstGeom prst="rect">
            <a:avLst/>
          </a:prstGeom>
          <a:noFill/>
        </p:spPr>
        <p:txBody>
          <a:bodyPr wrap="square" rtlCol="0">
            <a:spAutoFit/>
          </a:bodyPr>
          <a:lstStyle/>
          <a:p>
            <a:r>
              <a:rPr lang="en-US" altLang="zh-CN" sz="2800" dirty="0">
                <a:solidFill>
                  <a:srgbClr val="AA96DA"/>
                </a:solidFill>
                <a:latin typeface="Aharoni" panose="02010803020104030203" pitchFamily="2" charset="-79"/>
                <a:cs typeface="Aharoni" panose="02010803020104030203" pitchFamily="2" charset="-79"/>
              </a:rPr>
              <a:t>内部子具有相对的优势</a:t>
            </a:r>
          </a:p>
        </p:txBody>
      </p:sp>
      <p:sp>
        <p:nvSpPr>
          <p:cNvPr id="39" name="文本框 38"/>
          <p:cNvSpPr txBox="1"/>
          <p:nvPr/>
        </p:nvSpPr>
        <p:spPr>
          <a:xfrm>
            <a:off x="6335395" y="1737360"/>
            <a:ext cx="5947410" cy="2030095"/>
          </a:xfrm>
          <a:prstGeom prst="rect">
            <a:avLst/>
          </a:prstGeom>
          <a:noFill/>
        </p:spPr>
        <p:txBody>
          <a:bodyPr wrap="square" rtlCol="0">
            <a:spAutoFit/>
          </a:bodyPr>
          <a:lstStyle/>
          <a:p>
            <a:r>
              <a:rPr lang="zh-CN" altLang="en-US" b="1" dirty="0">
                <a:solidFill>
                  <a:srgbClr val="FFFFD2"/>
                </a:solidFill>
              </a:rPr>
              <a:t>所谓内部子，就是被一方的棋子围困在内部的另一方的棋子。</a:t>
            </a:r>
          </a:p>
          <a:p>
            <a:r>
              <a:rPr lang="zh-CN" altLang="en-US" b="1" dirty="0">
                <a:solidFill>
                  <a:srgbClr val="FFFFD2"/>
                </a:solidFill>
              </a:rPr>
              <a:t>内部子的优势主要体现在：①内部子是半稳定子或者稳定子，不易被对方吃掉；②拥有较多的内部子，可以提高己方的行动力（可下子位置的数量），限制对方的行动力，从而更容易设置陷阱，迫使对方走出很差的棋步，进而使自己占有一定的优势。</a:t>
            </a:r>
          </a:p>
        </p:txBody>
      </p:sp>
      <p:sp>
        <p:nvSpPr>
          <p:cNvPr id="3" name="文本框 2"/>
          <p:cNvSpPr txBox="1"/>
          <p:nvPr/>
        </p:nvSpPr>
        <p:spPr>
          <a:xfrm>
            <a:off x="610235" y="1216660"/>
            <a:ext cx="3656965" cy="521970"/>
          </a:xfrm>
          <a:prstGeom prst="rect">
            <a:avLst/>
          </a:prstGeom>
          <a:noFill/>
        </p:spPr>
        <p:txBody>
          <a:bodyPr wrap="square" rtlCol="0">
            <a:spAutoFit/>
          </a:bodyPr>
          <a:lstStyle/>
          <a:p>
            <a:r>
              <a:rPr lang="en-US" altLang="zh-CN" sz="2800" dirty="0">
                <a:solidFill>
                  <a:srgbClr val="AA96DA"/>
                </a:solidFill>
                <a:latin typeface="Aharoni" panose="02010803020104030203" pitchFamily="2" charset="-79"/>
                <a:cs typeface="Aharoni" panose="02010803020104030203" pitchFamily="2" charset="-79"/>
              </a:rPr>
              <a:t>稳定子具有绝对优势</a:t>
            </a:r>
          </a:p>
        </p:txBody>
      </p:sp>
      <p:sp>
        <p:nvSpPr>
          <p:cNvPr id="4" name="文本框 3"/>
          <p:cNvSpPr txBox="1"/>
          <p:nvPr/>
        </p:nvSpPr>
        <p:spPr>
          <a:xfrm>
            <a:off x="555729" y="2369740"/>
            <a:ext cx="3526492" cy="368300"/>
          </a:xfrm>
          <a:prstGeom prst="rect">
            <a:avLst/>
          </a:prstGeom>
          <a:noFill/>
        </p:spPr>
        <p:txBody>
          <a:bodyPr wrap="square" rtlCol="0">
            <a:spAutoFit/>
          </a:bodyPr>
          <a:lstStyle/>
          <a:p>
            <a:endParaRPr lang="zh-CN" altLang="en-US" b="1" dirty="0">
              <a:solidFill>
                <a:srgbClr val="FFFFD2"/>
              </a:solidFill>
            </a:endParaRPr>
          </a:p>
        </p:txBody>
      </p:sp>
      <p:sp>
        <p:nvSpPr>
          <p:cNvPr id="5" name="文本框 4"/>
          <p:cNvSpPr txBox="1"/>
          <p:nvPr/>
        </p:nvSpPr>
        <p:spPr>
          <a:xfrm>
            <a:off x="2285888" y="3645535"/>
            <a:ext cx="4531360" cy="521970"/>
          </a:xfrm>
          <a:prstGeom prst="rect">
            <a:avLst/>
          </a:prstGeom>
          <a:noFill/>
        </p:spPr>
        <p:txBody>
          <a:bodyPr wrap="square" rtlCol="0">
            <a:spAutoFit/>
          </a:bodyPr>
          <a:lstStyle/>
          <a:p>
            <a:r>
              <a:rPr lang="en-US" altLang="zh-CN" sz="2800" dirty="0">
                <a:solidFill>
                  <a:srgbClr val="AA96DA"/>
                </a:solidFill>
                <a:latin typeface="Aharoni" panose="02010803020104030203" pitchFamily="2" charset="-79"/>
                <a:cs typeface="Aharoni" panose="02010803020104030203" pitchFamily="2" charset="-79"/>
              </a:rPr>
              <a:t>边缘子具有相对的劣势</a:t>
            </a:r>
          </a:p>
        </p:txBody>
      </p:sp>
      <p:sp>
        <p:nvSpPr>
          <p:cNvPr id="6" name="文本框 5"/>
          <p:cNvSpPr txBox="1"/>
          <p:nvPr/>
        </p:nvSpPr>
        <p:spPr>
          <a:xfrm>
            <a:off x="1870916" y="4199255"/>
            <a:ext cx="5361305" cy="2306955"/>
          </a:xfrm>
          <a:prstGeom prst="rect">
            <a:avLst/>
          </a:prstGeom>
          <a:noFill/>
        </p:spPr>
        <p:txBody>
          <a:bodyPr wrap="square" rtlCol="0">
            <a:spAutoFit/>
          </a:bodyPr>
          <a:lstStyle/>
          <a:p>
            <a:r>
              <a:rPr lang="en-US" altLang="zh-CN" b="1" dirty="0">
                <a:solidFill>
                  <a:srgbClr val="FFFFD2"/>
                </a:solidFill>
              </a:rPr>
              <a:t>所谓边缘子，可以看作是除去边角之外的周围有空位的棋子，或者可以理解为包围内部子且与内部子异色的周围有空位的棋子。</a:t>
            </a:r>
          </a:p>
          <a:p>
            <a:r>
              <a:rPr lang="en-US" altLang="zh-CN" b="1" dirty="0">
                <a:solidFill>
                  <a:srgbClr val="FFFFD2"/>
                </a:solidFill>
              </a:rPr>
              <a:t>边缘子实际上是相对于内部子而言的，因为边缘子的劣势也恰好是与内部子相对的：①边缘子在现有棋局下多数是不稳定的，但在后续行棋过程中可能成为对方或者己方的稳定子；②为对方制造陷阱提供了更多的机会。</a:t>
            </a:r>
          </a:p>
        </p:txBody>
      </p:sp>
      <p:sp>
        <p:nvSpPr>
          <p:cNvPr id="8" name="文本框 7"/>
          <p:cNvSpPr txBox="1"/>
          <p:nvPr/>
        </p:nvSpPr>
        <p:spPr>
          <a:xfrm>
            <a:off x="137160" y="1737360"/>
            <a:ext cx="5543550" cy="1476375"/>
          </a:xfrm>
          <a:prstGeom prst="rect">
            <a:avLst/>
          </a:prstGeom>
          <a:noFill/>
        </p:spPr>
        <p:txBody>
          <a:bodyPr wrap="square" rtlCol="0" anchor="t">
            <a:spAutoFit/>
          </a:bodyPr>
          <a:lstStyle/>
          <a:p>
            <a:r>
              <a:rPr lang="en-US" altLang="zh-CN" b="1" dirty="0" err="1">
                <a:solidFill>
                  <a:srgbClr val="FFFFD2"/>
                </a:solidFill>
              </a:rPr>
              <a:t>所谓稳定子，就是指</a:t>
            </a:r>
            <a:r>
              <a:rPr lang="zh-CN" altLang="en-US" b="1" dirty="0">
                <a:solidFill>
                  <a:srgbClr val="FFFFD2"/>
                </a:solidFill>
              </a:rPr>
              <a:t>在</a:t>
            </a:r>
            <a:r>
              <a:rPr lang="en-US" altLang="zh-CN" b="1" dirty="0">
                <a:solidFill>
                  <a:srgbClr val="FFFFD2"/>
                </a:solidFill>
              </a:rPr>
              <a:t>后续的行棋过程中始终不会被翻转的棋子。最明显的稳定子就是</a:t>
            </a:r>
            <a:r>
              <a:rPr lang="en-US" altLang="zh-CN" b="1" dirty="0">
                <a:solidFill>
                  <a:srgbClr val="FF0000"/>
                </a:solidFill>
              </a:rPr>
              <a:t>角位置</a:t>
            </a:r>
            <a:r>
              <a:rPr lang="en-US" altLang="zh-CN" b="1" dirty="0">
                <a:solidFill>
                  <a:srgbClr val="FFFFD2"/>
                </a:solidFill>
              </a:rPr>
              <a:t>的棋子，同时当角位置被占取之后，</a:t>
            </a:r>
            <a:r>
              <a:rPr lang="en-US" altLang="zh-CN" b="1" dirty="0">
                <a:solidFill>
                  <a:srgbClr val="FF0000"/>
                </a:solidFill>
              </a:rPr>
              <a:t>角周围</a:t>
            </a:r>
            <a:r>
              <a:rPr lang="en-US" altLang="zh-CN" b="1" dirty="0">
                <a:solidFill>
                  <a:srgbClr val="FFFFD2"/>
                </a:solidFill>
              </a:rPr>
              <a:t>的棋子，尤其是</a:t>
            </a:r>
            <a:r>
              <a:rPr lang="en-US" altLang="zh-CN" b="1" dirty="0">
                <a:solidFill>
                  <a:srgbClr val="FF0000"/>
                </a:solidFill>
              </a:rPr>
              <a:t>两条边上的</a:t>
            </a:r>
            <a:r>
              <a:rPr lang="en-US" altLang="zh-CN" b="1" dirty="0">
                <a:solidFill>
                  <a:srgbClr val="FFFFD2"/>
                </a:solidFill>
              </a:rPr>
              <a:t>，也会较容易成为稳定子。棋局</a:t>
            </a:r>
            <a:r>
              <a:rPr lang="zh-CN" altLang="en-US" b="1" dirty="0">
                <a:solidFill>
                  <a:srgbClr val="FFFFD2"/>
                </a:solidFill>
              </a:rPr>
              <a:t>结束</a:t>
            </a:r>
            <a:r>
              <a:rPr lang="en-US" altLang="zh-CN" b="1" dirty="0" err="1">
                <a:solidFill>
                  <a:srgbClr val="FFFFD2"/>
                </a:solidFill>
              </a:rPr>
              <a:t>时棋盘上的所有子都可以看做是稳定子</a:t>
            </a:r>
            <a:r>
              <a:rPr lang="en-US" altLang="zh-CN" b="1" dirty="0">
                <a:solidFill>
                  <a:srgbClr val="FFFFD2"/>
                </a:solidFill>
              </a:rPr>
              <a:t>。</a:t>
            </a:r>
          </a:p>
        </p:txBody>
      </p:sp>
    </p:spTree>
  </p:cSld>
  <p:clrMapOvr>
    <a:masterClrMapping/>
  </p:clrMapOvr>
  <p:transition spd="slow">
    <p:comb/>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533</Words>
  <Application>Microsoft Macintosh PowerPoint</Application>
  <PresentationFormat>宽屏</PresentationFormat>
  <Paragraphs>46</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14</vt:i4>
      </vt:variant>
    </vt:vector>
  </HeadingPairs>
  <TitlesOfParts>
    <vt:vector size="23" baseType="lpstr">
      <vt:lpstr>等线</vt:lpstr>
      <vt:lpstr>等线 Light</vt:lpstr>
      <vt:lpstr>Aharoni</vt:lpstr>
      <vt:lpstr>Arial</vt:lpstr>
      <vt:lpstr>Berlin Sans FB Demi</vt:lpstr>
      <vt:lpstr>Calibri</vt:lpstr>
      <vt:lpstr>Constantia</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User</cp:lastModifiedBy>
  <cp:revision>38</cp:revision>
  <dcterms:created xsi:type="dcterms:W3CDTF">2019-06-18T13:07:50Z</dcterms:created>
  <dcterms:modified xsi:type="dcterms:W3CDTF">2019-06-20T08:21:13Z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2052-1.0.1.1354</vt:lpwstr>
  </property>
</Properties>
</file>